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341" r:id="rId2"/>
    <p:sldId id="582" r:id="rId3"/>
    <p:sldId id="583" r:id="rId4"/>
    <p:sldId id="556" r:id="rId5"/>
    <p:sldId id="606" r:id="rId6"/>
    <p:sldId id="607" r:id="rId7"/>
    <p:sldId id="605" r:id="rId8"/>
    <p:sldId id="557" r:id="rId9"/>
    <p:sldId id="576" r:id="rId10"/>
    <p:sldId id="589" r:id="rId11"/>
    <p:sldId id="590" r:id="rId12"/>
    <p:sldId id="558" r:id="rId13"/>
    <p:sldId id="559" r:id="rId14"/>
    <p:sldId id="536" r:id="rId15"/>
    <p:sldId id="463" r:id="rId16"/>
    <p:sldId id="579" r:id="rId17"/>
    <p:sldId id="591" r:id="rId18"/>
    <p:sldId id="592" r:id="rId19"/>
    <p:sldId id="584" r:id="rId20"/>
    <p:sldId id="575" r:id="rId21"/>
    <p:sldId id="588" r:id="rId22"/>
    <p:sldId id="585" r:id="rId23"/>
    <p:sldId id="561" r:id="rId24"/>
    <p:sldId id="593" r:id="rId25"/>
    <p:sldId id="562" r:id="rId26"/>
    <p:sldId id="587" r:id="rId27"/>
    <p:sldId id="597" r:id="rId28"/>
    <p:sldId id="598" r:id="rId29"/>
    <p:sldId id="599" r:id="rId30"/>
    <p:sldId id="563" r:id="rId31"/>
    <p:sldId id="564" r:id="rId32"/>
    <p:sldId id="608" r:id="rId33"/>
    <p:sldId id="565" r:id="rId34"/>
    <p:sldId id="566" r:id="rId35"/>
    <p:sldId id="567" r:id="rId36"/>
    <p:sldId id="568" r:id="rId37"/>
    <p:sldId id="569" r:id="rId38"/>
    <p:sldId id="604" r:id="rId39"/>
    <p:sldId id="594" r:id="rId40"/>
    <p:sldId id="596" r:id="rId41"/>
    <p:sldId id="600" r:id="rId42"/>
    <p:sldId id="601" r:id="rId43"/>
    <p:sldId id="572" r:id="rId44"/>
    <p:sldId id="573" r:id="rId45"/>
    <p:sldId id="574" r:id="rId46"/>
    <p:sldId id="485" r:id="rId47"/>
    <p:sldId id="481" r:id="rId48"/>
    <p:sldId id="422" r:id="rId49"/>
  </p:sldIdLst>
  <p:sldSz cx="12192000" cy="6858000"/>
  <p:notesSz cx="9928225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75" d="100"/>
          <a:sy n="75" d="100"/>
        </p:scale>
        <p:origin x="7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2594" y="1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C55FD5-622E-48C6-B543-8C937B0D7D6D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379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2594" y="6456379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6D1C09-D030-44ED-B486-47D3A0FFB3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1804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925" y="0"/>
            <a:ext cx="4303713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55D0EC-46CC-4A04-87B1-12B43A8986B2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925" y="6456363"/>
            <a:ext cx="4303713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53B67F-8B8A-4BE4-96E9-F868464512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604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9F928-7C95-4E89-80C3-96E0F6B57A0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546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9F928-7C95-4E89-80C3-96E0F6B57A0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5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62BA83-A42F-4A2A-8E38-C21D001B2A6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323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3B67F-8B8A-4BE4-96E9-F868464512B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223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414426"/>
            <a:ext cx="10515600" cy="430002"/>
          </a:xfrm>
        </p:spPr>
        <p:txBody>
          <a:bodyPr>
            <a:noAutofit/>
          </a:bodyPr>
          <a:lstStyle>
            <a:lvl1pPr>
              <a:defRPr sz="2400" b="1">
                <a:solidFill>
                  <a:srgbClr val="002060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023815"/>
            <a:ext cx="10515600" cy="5153148"/>
          </a:xfrm>
        </p:spPr>
        <p:txBody>
          <a:bodyPr>
            <a:normAutofit/>
          </a:bodyPr>
          <a:lstStyle>
            <a:lvl1pPr>
              <a:defRPr sz="1600" b="1"/>
            </a:lvl1pPr>
            <a:lvl2pPr>
              <a:defRPr sz="1600" b="1"/>
            </a:lvl2pPr>
            <a:lvl3pPr marL="1143000" indent="-228600">
              <a:buSzPct val="90000"/>
              <a:buFont typeface="Wingdings" panose="05000000000000000000" pitchFamily="2" charset="2"/>
              <a:buChar char="§"/>
              <a:defRPr sz="1600" b="1"/>
            </a:lvl3pPr>
            <a:lvl4pPr>
              <a:defRPr sz="1600" b="1"/>
            </a:lvl4pPr>
            <a:lvl5pPr>
              <a:defRPr sz="1600" b="1"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616F1-EB50-4485-B230-F006165CE789}" type="datetime1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2775-8AFA-4C0E-ABB6-453B16820F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928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D0D37-E648-4A2E-994C-AF93F22C4D2D}" type="datetime1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2775-8AFA-4C0E-ABB6-453B16820F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8269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454132"/>
            <a:ext cx="10515600" cy="689993"/>
          </a:xfrm>
        </p:spPr>
        <p:txBody>
          <a:bodyPr>
            <a:noAutofit/>
          </a:bodyPr>
          <a:lstStyle>
            <a:lvl1pPr algn="ctr">
              <a:defRPr sz="3200">
                <a:solidFill>
                  <a:srgbClr val="002060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0825-E86B-45A9-8960-879FE9EA2E17}" type="datetime1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2775-8AFA-4C0E-ABB6-453B16820F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0366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454132"/>
            <a:ext cx="10515600" cy="689993"/>
          </a:xfrm>
        </p:spPr>
        <p:txBody>
          <a:bodyPr>
            <a:noAutofit/>
          </a:bodyPr>
          <a:lstStyle>
            <a:lvl1pPr algn="ctr">
              <a:defRPr sz="2400">
                <a:solidFill>
                  <a:srgbClr val="002060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0825-E86B-45A9-8960-879FE9EA2E17}" type="datetime1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2775-8AFA-4C0E-ABB6-453B16820F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952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91B29-A1C6-43B2-BCAD-43E0C0A67B8E}" type="datetime1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2775-8AFA-4C0E-ABB6-453B16820F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552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029724"/>
            <a:ext cx="10515600" cy="518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CA428-57DB-4963-8198-24275B095B70}" type="datetime1">
              <a:rPr lang="ko-KR" altLang="en-US" smtClean="0"/>
              <a:pPr/>
              <a:t>2019-08-21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42775-8AFA-4C0E-ABB6-453B16820F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427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6" r:id="rId2"/>
    <p:sldLayoutId id="2147483657" r:id="rId3"/>
    <p:sldLayoutId id="2147483658" r:id="rId4"/>
    <p:sldLayoutId id="2147483655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400" b="1" kern="1200">
          <a:solidFill>
            <a:srgbClr val="00206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맑은 고딕" panose="020B0503020000020004" pitchFamily="50" charset="-127"/>
        <a:buChar char="–"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맑은 고딕" panose="020B0503020000020004" pitchFamily="50" charset="-127"/>
        <a:buChar char="–"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맑은 고딕" panose="020B0503020000020004" pitchFamily="50" charset="-127"/>
        <a:buChar char="–"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맑은 고딕" panose="020B0503020000020004" pitchFamily="50" charset="-127"/>
        <a:buChar char="–"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err="1" smtClean="0"/>
              <a:t>IoT</a:t>
            </a:r>
            <a:r>
              <a:rPr lang="en-US" altLang="ko-KR" sz="2800" dirty="0" smtClean="0"/>
              <a:t> </a:t>
            </a:r>
            <a:br>
              <a:rPr lang="en-US" altLang="ko-KR" sz="2800" dirty="0" smtClean="0"/>
            </a:br>
            <a:r>
              <a:rPr lang="en-US" altLang="ko-KR" sz="2800" dirty="0" smtClean="0"/>
              <a:t>of Smart Learning Factory</a:t>
            </a:r>
            <a:endParaRPr lang="ko-KR" altLang="en-US" sz="2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2775-8AFA-4C0E-ABB6-453B16820F48}" type="slidenum">
              <a:rPr lang="ko-KR" altLang="en-US" smtClean="0"/>
              <a:pPr/>
              <a:t>1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359" y="4268817"/>
            <a:ext cx="1167102" cy="2015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0208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View of Product Lifecycle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Uni</a:t>
            </a:r>
            <a:r>
              <a:rPr lang="en-US" altLang="ko-KR" dirty="0" smtClean="0"/>
              <a:t>-directional vs. Bi-directional communication channel/Interaction in product lifecycle</a:t>
            </a:r>
          </a:p>
          <a:p>
            <a:pPr lvl="1"/>
            <a:r>
              <a:rPr lang="en-US" altLang="ko-KR" dirty="0" smtClean="0"/>
              <a:t>As-is</a:t>
            </a:r>
          </a:p>
          <a:p>
            <a:pPr lvl="2"/>
            <a:r>
              <a:rPr lang="en-US" altLang="ko-KR" dirty="0" err="1" smtClean="0"/>
              <a:t>Uni</a:t>
            </a:r>
            <a:r>
              <a:rPr lang="en-US" altLang="ko-KR" dirty="0" smtClean="0"/>
              <a:t>-directional flow of control, report-based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To-be</a:t>
            </a:r>
          </a:p>
          <a:p>
            <a:pPr lvl="2"/>
            <a:r>
              <a:rPr lang="en-US" altLang="ko-KR" dirty="0" smtClean="0"/>
              <a:t>Bi-directional flow of control, transaction-based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2775-8AFA-4C0E-ABB6-453B16820F48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509135" y="2277179"/>
            <a:ext cx="1121525" cy="33855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Customer</a:t>
            </a:r>
            <a:endParaRPr lang="ko-KR" altLang="en-US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728917" y="2289879"/>
            <a:ext cx="900759" cy="33855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Factory</a:t>
            </a:r>
            <a:endParaRPr lang="ko-KR" altLang="en-US" sz="1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714294" y="2277179"/>
            <a:ext cx="1024639" cy="33855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Logistics</a:t>
            </a:r>
            <a:endParaRPr lang="ko-KR" altLang="en-US" sz="1600" b="1" dirty="0"/>
          </a:p>
        </p:txBody>
      </p:sp>
      <p:cxnSp>
        <p:nvCxnSpPr>
          <p:cNvPr id="12" name="직선 화살표 연결선 11"/>
          <p:cNvCxnSpPr>
            <a:stCxn id="8" idx="3"/>
            <a:endCxn id="9" idx="1"/>
          </p:cNvCxnSpPr>
          <p:nvPr/>
        </p:nvCxnSpPr>
        <p:spPr>
          <a:xfrm>
            <a:off x="3630660" y="2446456"/>
            <a:ext cx="1098257" cy="1270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9" idx="3"/>
            <a:endCxn id="10" idx="1"/>
          </p:cNvCxnSpPr>
          <p:nvPr/>
        </p:nvCxnSpPr>
        <p:spPr>
          <a:xfrm flipV="1">
            <a:off x="5629676" y="2446456"/>
            <a:ext cx="1084618" cy="1270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stCxn id="10" idx="3"/>
            <a:endCxn id="8" idx="1"/>
          </p:cNvCxnSpPr>
          <p:nvPr/>
        </p:nvCxnSpPr>
        <p:spPr>
          <a:xfrm flipH="1">
            <a:off x="2509135" y="2446456"/>
            <a:ext cx="5229798" cy="12700"/>
          </a:xfrm>
          <a:prstGeom prst="bentConnector5">
            <a:avLst>
              <a:gd name="adj1" fmla="val -4371"/>
              <a:gd name="adj2" fmla="val 5594827"/>
              <a:gd name="adj3" fmla="val 104371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297180" y="2615733"/>
            <a:ext cx="1453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/>
              <a:t>Uni</a:t>
            </a:r>
            <a:r>
              <a:rPr lang="en-US" altLang="ko-KR" sz="1400" b="1" dirty="0" smtClean="0"/>
              <a:t>-directional</a:t>
            </a:r>
            <a:endParaRPr lang="ko-KR" altLang="en-US" sz="1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8347075" y="4968252"/>
            <a:ext cx="13267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B</a:t>
            </a:r>
            <a:r>
              <a:rPr lang="en-US" altLang="ko-KR" sz="1400" b="1" dirty="0" smtClean="0"/>
              <a:t>i-directional</a:t>
            </a:r>
            <a:endParaRPr lang="ko-KR" altLang="en-US" sz="14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758314" y="2129157"/>
            <a:ext cx="731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0070C0"/>
                </a:solidFill>
              </a:rPr>
              <a:t>Report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27819" y="2121550"/>
            <a:ext cx="731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0070C0"/>
                </a:solidFill>
              </a:rPr>
              <a:t>Report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509135" y="4623831"/>
            <a:ext cx="1121525" cy="33855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Customer</a:t>
            </a:r>
            <a:endParaRPr lang="ko-KR" altLang="en-US" sz="16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4730404" y="4631438"/>
            <a:ext cx="900759" cy="33855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Factory</a:t>
            </a:r>
            <a:endParaRPr lang="ko-KR" altLang="en-US" sz="1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6700871" y="4629698"/>
            <a:ext cx="1024639" cy="33855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Logistics</a:t>
            </a:r>
            <a:endParaRPr lang="ko-KR" altLang="en-US" sz="1600" b="1" dirty="0"/>
          </a:p>
        </p:txBody>
      </p:sp>
      <p:cxnSp>
        <p:nvCxnSpPr>
          <p:cNvPr id="40" name="직선 화살표 연결선 39"/>
          <p:cNvCxnSpPr>
            <a:stCxn id="37" idx="3"/>
            <a:endCxn id="38" idx="1"/>
          </p:cNvCxnSpPr>
          <p:nvPr/>
        </p:nvCxnSpPr>
        <p:spPr>
          <a:xfrm>
            <a:off x="3630660" y="4793108"/>
            <a:ext cx="1099744" cy="7607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38" idx="3"/>
            <a:endCxn id="39" idx="1"/>
          </p:cNvCxnSpPr>
          <p:nvPr/>
        </p:nvCxnSpPr>
        <p:spPr>
          <a:xfrm flipV="1">
            <a:off x="5631163" y="4798975"/>
            <a:ext cx="1069708" cy="174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39" idx="3"/>
            <a:endCxn id="37" idx="1"/>
          </p:cNvCxnSpPr>
          <p:nvPr/>
        </p:nvCxnSpPr>
        <p:spPr>
          <a:xfrm flipH="1" flipV="1">
            <a:off x="2509135" y="4793108"/>
            <a:ext cx="5216375" cy="5867"/>
          </a:xfrm>
          <a:prstGeom prst="bentConnector5">
            <a:avLst>
              <a:gd name="adj1" fmla="val -4382"/>
              <a:gd name="adj2" fmla="val -13831993"/>
              <a:gd name="adj3" fmla="val 104382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613166" y="4454551"/>
            <a:ext cx="110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0070C0"/>
                </a:solidFill>
              </a:rPr>
              <a:t>Transaction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603687" y="4440113"/>
            <a:ext cx="110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0070C0"/>
                </a:solidFill>
              </a:rPr>
              <a:t>Transaction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664024" y="5293410"/>
            <a:ext cx="110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0070C0"/>
                </a:solidFill>
              </a:rPr>
              <a:t>Transaction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812995" y="2854012"/>
            <a:ext cx="731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0070C0"/>
                </a:solidFill>
              </a:rPr>
              <a:t>Report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53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View of Control Aspects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Open-control vs. Closed-control Loop</a:t>
            </a:r>
          </a:p>
          <a:p>
            <a:pPr lvl="1"/>
            <a:r>
              <a:rPr lang="en-US" altLang="ko-KR" dirty="0" smtClean="0"/>
              <a:t>As-is</a:t>
            </a:r>
          </a:p>
          <a:p>
            <a:pPr lvl="2"/>
            <a:r>
              <a:rPr lang="en-US" altLang="ko-KR" dirty="0" smtClean="0"/>
              <a:t>No autonomous feedback, just logging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To-be</a:t>
            </a:r>
          </a:p>
          <a:p>
            <a:pPr lvl="2"/>
            <a:r>
              <a:rPr lang="en-US" altLang="ko-KR" dirty="0" smtClean="0"/>
              <a:t>Autonomous reacting based on the result of analytics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2775-8AFA-4C0E-ABB6-453B16820F48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555200" y="2524722"/>
            <a:ext cx="646331" cy="30777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Asset</a:t>
            </a:r>
            <a:endParaRPr lang="ko-KR" altLang="en-US" sz="1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002619" y="2530938"/>
            <a:ext cx="1038169" cy="30777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Controller</a:t>
            </a:r>
            <a:endParaRPr lang="ko-KR" alt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776639" y="2530938"/>
            <a:ext cx="881973" cy="30777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Logging</a:t>
            </a:r>
            <a:endParaRPr lang="ko-KR" altLang="en-US" sz="1400" b="1" dirty="0"/>
          </a:p>
        </p:txBody>
      </p:sp>
      <p:cxnSp>
        <p:nvCxnSpPr>
          <p:cNvPr id="12" name="직선 화살표 연결선 11"/>
          <p:cNvCxnSpPr>
            <a:stCxn id="8" idx="3"/>
            <a:endCxn id="9" idx="1"/>
          </p:cNvCxnSpPr>
          <p:nvPr/>
        </p:nvCxnSpPr>
        <p:spPr>
          <a:xfrm>
            <a:off x="3201531" y="2678611"/>
            <a:ext cx="801088" cy="6216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9" idx="3"/>
            <a:endCxn id="10" idx="1"/>
          </p:cNvCxnSpPr>
          <p:nvPr/>
        </p:nvCxnSpPr>
        <p:spPr>
          <a:xfrm>
            <a:off x="5040788" y="2684827"/>
            <a:ext cx="735851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426799" y="5366411"/>
            <a:ext cx="10254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Reacting</a:t>
            </a:r>
            <a:endParaRPr lang="ko-KR" altLang="en-US" sz="16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612232" y="4693731"/>
            <a:ext cx="954428" cy="30777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Analytics</a:t>
            </a:r>
            <a:endParaRPr lang="ko-KR" altLang="en-US" sz="1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312348" y="4693734"/>
            <a:ext cx="646331" cy="30777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Asset</a:t>
            </a:r>
            <a:endParaRPr lang="ko-KR" altLang="en-US" sz="14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3506628" y="4581581"/>
            <a:ext cx="1038169" cy="52322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Controller</a:t>
            </a:r>
          </a:p>
          <a:p>
            <a:r>
              <a:rPr lang="en-US" altLang="ko-KR" sz="1400" b="1" dirty="0" smtClean="0"/>
              <a:t>&amp; Sensor</a:t>
            </a:r>
            <a:endParaRPr lang="ko-KR" altLang="en-US" sz="1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5155271" y="4693730"/>
            <a:ext cx="881973" cy="30777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Logging</a:t>
            </a:r>
            <a:endParaRPr lang="ko-KR" altLang="en-US" sz="1400" b="1" dirty="0"/>
          </a:p>
        </p:txBody>
      </p:sp>
      <p:cxnSp>
        <p:nvCxnSpPr>
          <p:cNvPr id="30" name="직선 화살표 연결선 29"/>
          <p:cNvCxnSpPr>
            <a:stCxn id="27" idx="3"/>
            <a:endCxn id="28" idx="1"/>
          </p:cNvCxnSpPr>
          <p:nvPr/>
        </p:nvCxnSpPr>
        <p:spPr>
          <a:xfrm flipV="1">
            <a:off x="2958679" y="4843191"/>
            <a:ext cx="547949" cy="4432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8" idx="3"/>
            <a:endCxn id="29" idx="1"/>
          </p:cNvCxnSpPr>
          <p:nvPr/>
        </p:nvCxnSpPr>
        <p:spPr>
          <a:xfrm>
            <a:off x="4544797" y="4843191"/>
            <a:ext cx="610474" cy="4428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9" idx="3"/>
            <a:endCxn id="25" idx="1"/>
          </p:cNvCxnSpPr>
          <p:nvPr/>
        </p:nvCxnSpPr>
        <p:spPr>
          <a:xfrm>
            <a:off x="6037244" y="4847619"/>
            <a:ext cx="574988" cy="1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25" idx="3"/>
            <a:endCxn id="27" idx="1"/>
          </p:cNvCxnSpPr>
          <p:nvPr/>
        </p:nvCxnSpPr>
        <p:spPr>
          <a:xfrm flipH="1">
            <a:off x="2312348" y="4847620"/>
            <a:ext cx="5254312" cy="3"/>
          </a:xfrm>
          <a:prstGeom prst="bentConnector5">
            <a:avLst>
              <a:gd name="adj1" fmla="val -4351"/>
              <a:gd name="adj2" fmla="val 12749700000"/>
              <a:gd name="adj3" fmla="val 104351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94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Smart Factory ?</a:t>
            </a:r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080511" y="1345230"/>
            <a:ext cx="3718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Conventional </a:t>
            </a:r>
          </a:p>
          <a:p>
            <a:pPr algn="ctr"/>
            <a:r>
              <a:rPr lang="en-US" altLang="ko-KR" sz="1600" b="1" dirty="0" smtClean="0"/>
              <a:t>Automated Production Line</a:t>
            </a:r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2775-8AFA-4C0E-ABB6-453B16820F48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741127" y="1289401"/>
            <a:ext cx="1554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Smart Factory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795" y="2151042"/>
            <a:ext cx="4169903" cy="29756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3588447"/>
            <a:ext cx="3389947" cy="163125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5173" y="2764224"/>
            <a:ext cx="609600" cy="11838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35825" y="5437277"/>
            <a:ext cx="3718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Fully automated machine driven by human expert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80265" y="5449114"/>
            <a:ext cx="4812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Self-configurable autonomous machine driven by 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28635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302" y="1391976"/>
            <a:ext cx="6351593" cy="444611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Reference Model for Smart Factory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2775-8AFA-4C0E-ABB6-453B16820F48}" type="slidenum">
              <a:rPr lang="ko-KR" altLang="en-US" smtClean="0"/>
              <a:t>13</a:t>
            </a:fld>
            <a:endParaRPr lang="ko-KR" altLang="en-US"/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3010512" y="2520936"/>
            <a:ext cx="31262" cy="2203939"/>
          </a:xfrm>
          <a:prstGeom prst="straightConnector1">
            <a:avLst/>
          </a:prstGeom>
          <a:ln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241549" y="3530735"/>
            <a:ext cx="1850165" cy="30777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5">
                    <a:lumMod val="75000"/>
                  </a:schemeClr>
                </a:solidFill>
              </a:rPr>
              <a:t>Structure Layers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7583000" y="4852265"/>
            <a:ext cx="2078893" cy="919796"/>
          </a:xfrm>
          <a:prstGeom prst="straightConnector1">
            <a:avLst/>
          </a:prstGeom>
          <a:ln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622447" y="5434151"/>
            <a:ext cx="2342846" cy="30777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5">
                    <a:lumMod val="75000"/>
                  </a:schemeClr>
                </a:solidFill>
              </a:rPr>
              <a:t>Manufacturing Layers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4035427" y="5478984"/>
            <a:ext cx="2346061" cy="586154"/>
          </a:xfrm>
          <a:prstGeom prst="straightConnector1">
            <a:avLst/>
          </a:prstGeom>
          <a:ln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150304" y="5911250"/>
            <a:ext cx="2342846" cy="30777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5">
                    <a:lumMod val="75000"/>
                  </a:schemeClr>
                </a:solidFill>
              </a:rPr>
              <a:t>Production Layers</a:t>
            </a:r>
          </a:p>
        </p:txBody>
      </p:sp>
    </p:spTree>
    <p:extLst>
      <p:ext uri="{BB962C8B-B14F-4D97-AF65-F5344CB8AC3E}">
        <p14:creationId xmlns:p14="http://schemas.microsoft.com/office/powerpoint/2010/main" val="112627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Key Technologies of Smart Factory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Key technologies of IT supporting successful smart factory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ICBM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r>
              <a:rPr lang="en-US" altLang="ko-KR" dirty="0" err="1" smtClean="0"/>
              <a:t>IoT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Connectivity, </a:t>
            </a:r>
            <a:r>
              <a:rPr lang="en-US" altLang="ko-KR" dirty="0" err="1" smtClean="0"/>
              <a:t>Realtime</a:t>
            </a:r>
            <a:r>
              <a:rPr lang="en-US" altLang="ko-KR" dirty="0" smtClean="0"/>
              <a:t>, fast response(low delay), secure data storage.</a:t>
            </a:r>
          </a:p>
          <a:p>
            <a:r>
              <a:rPr lang="en-US" altLang="ko-KR" dirty="0" smtClean="0"/>
              <a:t>Cloud</a:t>
            </a:r>
          </a:p>
          <a:p>
            <a:pPr lvl="1"/>
            <a:r>
              <a:rPr lang="en-US" altLang="ko-KR" dirty="0" smtClean="0"/>
              <a:t>Private, public</a:t>
            </a:r>
          </a:p>
          <a:p>
            <a:pPr lvl="1"/>
            <a:r>
              <a:rPr lang="en-US" altLang="ko-KR" dirty="0" smtClean="0"/>
              <a:t>PaaS(platform), SaaS(framework)</a:t>
            </a:r>
          </a:p>
          <a:p>
            <a:r>
              <a:rPr lang="en-US" altLang="ko-KR" dirty="0" smtClean="0"/>
              <a:t>Big Data</a:t>
            </a:r>
          </a:p>
          <a:p>
            <a:pPr lvl="1"/>
            <a:r>
              <a:rPr lang="en-US" altLang="ko-KR" dirty="0" smtClean="0"/>
              <a:t>Data analytics</a:t>
            </a:r>
          </a:p>
          <a:p>
            <a:pPr lvl="1"/>
            <a:r>
              <a:rPr lang="en-US" altLang="ko-KR" dirty="0" smtClean="0"/>
              <a:t>Storage (distributed)</a:t>
            </a:r>
          </a:p>
          <a:p>
            <a:pPr lvl="1"/>
            <a:r>
              <a:rPr lang="en-US" altLang="ko-KR" dirty="0" smtClean="0"/>
              <a:t>Data access control</a:t>
            </a:r>
          </a:p>
          <a:p>
            <a:pPr lvl="1"/>
            <a:r>
              <a:rPr lang="en-US" altLang="ko-KR" dirty="0" smtClean="0"/>
              <a:t>Data warehouse</a:t>
            </a:r>
          </a:p>
          <a:p>
            <a:r>
              <a:rPr lang="en-US" altLang="ko-KR" dirty="0" smtClean="0"/>
              <a:t>Machine Learning</a:t>
            </a:r>
          </a:p>
          <a:p>
            <a:pPr lvl="1"/>
            <a:r>
              <a:rPr lang="en-US" altLang="ko-KR" dirty="0" smtClean="0"/>
              <a:t>Stochastic process control</a:t>
            </a:r>
          </a:p>
          <a:p>
            <a:pPr lvl="1"/>
            <a:r>
              <a:rPr lang="en-US" altLang="ko-KR" dirty="0" smtClean="0"/>
              <a:t>Predictive maintenance</a:t>
            </a:r>
          </a:p>
          <a:p>
            <a:pPr lvl="1"/>
            <a:r>
              <a:rPr lang="en-US" altLang="ko-KR" dirty="0" smtClean="0"/>
              <a:t>Fault prediction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2775-8AFA-4C0E-ABB6-453B16820F48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16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Gartner’s Hype Cycle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2775-8AFA-4C0E-ABB6-453B16820F48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107" y="990556"/>
            <a:ext cx="7051687" cy="573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7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Competency Model of</a:t>
            </a:r>
            <a:r>
              <a:rPr lang="ko-KR" altLang="en-US" dirty="0" smtClean="0"/>
              <a:t> </a:t>
            </a:r>
            <a:r>
              <a:rPr lang="en-US" altLang="ko-KR" dirty="0" smtClean="0"/>
              <a:t>“</a:t>
            </a:r>
            <a:r>
              <a:rPr lang="en-US" altLang="ko-KR" dirty="0" err="1" smtClean="0"/>
              <a:t>Industrie</a:t>
            </a:r>
            <a:r>
              <a:rPr lang="en-US" altLang="ko-KR" dirty="0" smtClean="0"/>
              <a:t> 4.0” Employees</a:t>
            </a:r>
            <a:endParaRPr lang="ko-KR" altLang="en-US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2775-8AFA-4C0E-ABB6-453B16820F48}" type="slidenum">
              <a:rPr lang="ko-KR" altLang="en-US" smtClean="0"/>
              <a:t>16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464677"/>
              </p:ext>
            </p:extLst>
          </p:nvPr>
        </p:nvGraphicFramePr>
        <p:xfrm>
          <a:off x="1165860" y="980278"/>
          <a:ext cx="9258300" cy="5331420"/>
        </p:xfrm>
        <a:graphic>
          <a:graphicData uri="http://schemas.openxmlformats.org/drawingml/2006/table">
            <a:tbl>
              <a:tblPr/>
              <a:tblGrid>
                <a:gridCol w="1592580">
                  <a:extLst>
                    <a:ext uri="{9D8B030D-6E8A-4147-A177-3AD203B41FA5}">
                      <a16:colId xmlns:a16="http://schemas.microsoft.com/office/drawing/2014/main" val="615938732"/>
                    </a:ext>
                  </a:extLst>
                </a:gridCol>
                <a:gridCol w="1479601">
                  <a:extLst>
                    <a:ext uri="{9D8B030D-6E8A-4147-A177-3AD203B41FA5}">
                      <a16:colId xmlns:a16="http://schemas.microsoft.com/office/drawing/2014/main" val="495211188"/>
                    </a:ext>
                  </a:extLst>
                </a:gridCol>
                <a:gridCol w="2772359">
                  <a:extLst>
                    <a:ext uri="{9D8B030D-6E8A-4147-A177-3AD203B41FA5}">
                      <a16:colId xmlns:a16="http://schemas.microsoft.com/office/drawing/2014/main" val="90132609"/>
                    </a:ext>
                  </a:extLst>
                </a:gridCol>
                <a:gridCol w="1699260">
                  <a:extLst>
                    <a:ext uri="{9D8B030D-6E8A-4147-A177-3AD203B41FA5}">
                      <a16:colId xmlns:a16="http://schemas.microsoft.com/office/drawing/2014/main" val="218659242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7524026"/>
                    </a:ext>
                  </a:extLst>
                </a:gridCol>
              </a:tblGrid>
              <a:tr h="26856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Competency Dimensions</a:t>
                      </a:r>
                      <a:endParaRPr lang="en-US" sz="105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9733" marR="59733" marT="16514" marB="165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Information Systems (IS) </a:t>
                      </a:r>
                      <a:endParaRPr lang="en-US" sz="105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9733" marR="59733" marT="16514" marB="165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Computer Science</a:t>
                      </a:r>
                      <a:endParaRPr lang="en-US" sz="105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9733" marR="59733" marT="16514" marB="165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Engineering</a:t>
                      </a:r>
                      <a:endParaRPr lang="en-US" sz="105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9733" marR="59733" marT="16514" marB="165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7706007"/>
                  </a:ext>
                </a:extLst>
              </a:tr>
              <a:tr h="316412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Analyzing and Interpreting</a:t>
                      </a:r>
                      <a:endParaRPr lang="en-US" sz="105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9733" marR="59733" marT="16514" marB="165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Writing and</a:t>
                      </a:r>
                      <a:endParaRPr lang="en-US" sz="105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Reporting</a:t>
                      </a:r>
                      <a:endParaRPr lang="en-US" sz="105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9733" marR="59733" marT="16514" marB="165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·Targeted/Technical Communication </a:t>
                      </a:r>
                      <a:endParaRPr lang="en-US" sz="105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·Literacy </a:t>
                      </a:r>
                      <a:endParaRPr lang="en-US" sz="105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9733" marR="59733" marT="16514" marB="165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109602"/>
                  </a:ext>
                </a:extLst>
              </a:tr>
              <a:tr h="539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Applying Expertise </a:t>
                      </a:r>
                      <a:endParaRPr lang="en-US" sz="105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and Technology </a:t>
                      </a:r>
                      <a:endParaRPr lang="en-US" sz="105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9733" marR="59733" marT="16514" marB="165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·IT and Technology Affinity </a:t>
                      </a:r>
                      <a:endParaRPr lang="en-US" sz="105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·Economics</a:t>
                      </a:r>
                      <a:endParaRPr lang="en-US" sz="105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·Extract Business Value from Social Media </a:t>
                      </a:r>
                      <a:endParaRPr lang="en-US" sz="105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9733" marR="59733" marT="16514" marB="165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22665"/>
                  </a:ext>
                </a:extLst>
              </a:tr>
              <a:tr h="10550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·Service Orientation/ </a:t>
                      </a:r>
                      <a:endParaRPr lang="en-US" sz="105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 Service Offerings </a:t>
                      </a:r>
                      <a:endParaRPr lang="en-US" sz="105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·Business Process Management </a:t>
                      </a:r>
                      <a:endParaRPr lang="en-US" sz="105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·Business Change Management </a:t>
                      </a:r>
                      <a:endParaRPr lang="en-US" sz="105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·Understand and Coordinate </a:t>
                      </a:r>
                      <a:r>
                        <a:rPr lang="en-US" sz="105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Workflows </a:t>
                      </a:r>
                      <a:endParaRPr lang="en-US" sz="105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9733" marR="59733" marT="16514" marB="165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 Network Security </a:t>
                      </a:r>
                      <a:endParaRPr lang="en-US" sz="105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 IT Architectures </a:t>
                      </a:r>
                      <a:endParaRPr lang="en-US" sz="105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 Machine Learning </a:t>
                      </a:r>
                      <a:endParaRPr lang="en-US" sz="105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9733" marR="59733" marT="16514" marB="165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59733" marR="59733" marT="16514" marB="165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8485295"/>
                  </a:ext>
                </a:extLst>
              </a:tr>
              <a:tr h="12136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0" spc="0" dirty="0">
                        <a:solidFill>
                          <a:srgbClr val="FF0000"/>
                        </a:solidFill>
                        <a:effectLst/>
                        <a:latin typeface="바탕" panose="02030600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59733" marR="59733" marT="16514" marB="165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kern="0" spc="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·System Development </a:t>
                      </a:r>
                      <a:endParaRPr lang="en-US" sz="1050" b="1" kern="0" spc="0" dirty="0">
                        <a:solidFill>
                          <a:srgbClr val="FF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kern="0" spc="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·Integrating Heterogeneous Technologies</a:t>
                      </a:r>
                      <a:endParaRPr lang="en-US" sz="1050" b="1" kern="0" spc="0" dirty="0">
                        <a:solidFill>
                          <a:srgbClr val="FF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kern="0" spc="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·Mobile Technologies </a:t>
                      </a:r>
                      <a:endParaRPr lang="en-US" sz="1050" b="1" kern="0" spc="0" dirty="0">
                        <a:solidFill>
                          <a:srgbClr val="FF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kern="0" spc="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·Sensors/Embedded Systems </a:t>
                      </a:r>
                      <a:endParaRPr lang="en-US" sz="1050" b="1" kern="0" spc="0" dirty="0">
                        <a:solidFill>
                          <a:srgbClr val="FF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kern="0" spc="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·Network Technology /M2M Communication </a:t>
                      </a:r>
                      <a:endParaRPr lang="en-US" sz="1050" b="1" kern="0" spc="0" dirty="0">
                        <a:solidFill>
                          <a:srgbClr val="FF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kern="0" spc="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·Robotics/Artificial Intelligence </a:t>
                      </a:r>
                      <a:endParaRPr lang="en-US" sz="1050" b="1" kern="0" spc="0" dirty="0">
                        <a:solidFill>
                          <a:srgbClr val="FF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kern="0" spc="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·Predictive Maintenance</a:t>
                      </a:r>
                      <a:endParaRPr lang="en-US" sz="1050" b="1" kern="0" spc="0" dirty="0">
                        <a:solidFill>
                          <a:srgbClr val="FF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9733" marR="59733" marT="16514" marB="165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05519"/>
                  </a:ext>
                </a:extLst>
              </a:tr>
              <a:tr h="10449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kern="0" spc="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·Modelling and Programming </a:t>
                      </a:r>
                      <a:endParaRPr lang="en-US" sz="1050" b="1" kern="0" spc="0" dirty="0">
                        <a:solidFill>
                          <a:srgbClr val="FF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kern="0" spc="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·Big Data/Data Analysis and Interpretation </a:t>
                      </a:r>
                      <a:endParaRPr lang="en-US" sz="1050" b="1" kern="0" spc="0" dirty="0">
                        <a:solidFill>
                          <a:srgbClr val="FF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kern="0" spc="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·Cloud Computing /Architectures</a:t>
                      </a:r>
                      <a:endParaRPr lang="en-US" sz="1050" b="1" kern="0" spc="0" dirty="0">
                        <a:solidFill>
                          <a:srgbClr val="FF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kern="0" spc="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·In-Memory DBs </a:t>
                      </a:r>
                      <a:endParaRPr lang="en-US" sz="1050" b="1" kern="0" spc="0" dirty="0">
                        <a:solidFill>
                          <a:srgbClr val="FF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kern="0" spc="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·Statistics </a:t>
                      </a:r>
                      <a:endParaRPr lang="en-US" sz="1050" b="1" kern="0" spc="0" dirty="0">
                        <a:solidFill>
                          <a:srgbClr val="FF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kern="0" spc="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·Data Security </a:t>
                      </a:r>
                      <a:endParaRPr lang="en-US" sz="1050" b="1" kern="0" spc="0" dirty="0">
                        <a:solidFill>
                          <a:srgbClr val="FF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9733" marR="59733" marT="16514" marB="165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59733" marR="59733" marT="16514" marB="165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1452773"/>
                  </a:ext>
                </a:extLst>
              </a:tr>
              <a:tr h="1960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Analyzing</a:t>
                      </a:r>
                      <a:endParaRPr lang="en-US" sz="105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9733" marR="59733" marT="16514" marB="165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·Problem Solving ·Optimization ·Analytical Skills ·Cognitive Ability</a:t>
                      </a:r>
                      <a:endParaRPr lang="en-US" sz="105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59733" marR="59733" marT="16514" marB="165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5983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184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Reference Sites of Smart Factory (Oversea)</a:t>
            </a:r>
            <a:endParaRPr lang="ko-KR" altLang="en-US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2775-8AFA-4C0E-ABB6-453B16820F48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5121" name="_x471750440" descr="EMB000020880e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584" y="1475146"/>
            <a:ext cx="3945113" cy="143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768037" y="1038077"/>
            <a:ext cx="2060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Tech. Univ. </a:t>
            </a:r>
            <a:r>
              <a:rPr lang="en-US" altLang="ko-KR" sz="1400" b="1" dirty="0"/>
              <a:t>D</a:t>
            </a:r>
            <a:r>
              <a:rPr lang="en-US" altLang="ko-KR" sz="1400" b="1" dirty="0" smtClean="0"/>
              <a:t>armstadt</a:t>
            </a:r>
            <a:endParaRPr lang="ko-KR" altLang="en-US" sz="1400" b="1" dirty="0"/>
          </a:p>
        </p:txBody>
      </p:sp>
      <p:pic>
        <p:nvPicPr>
          <p:cNvPr id="9" name="_x471745960" descr="EMB000020880f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675" y="1425157"/>
            <a:ext cx="3534794" cy="181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133871" y="2704657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SMC</a:t>
            </a:r>
            <a:endParaRPr lang="ko-KR" altLang="en-US" sz="1400" b="1" dirty="0"/>
          </a:p>
        </p:txBody>
      </p:sp>
      <p:pic>
        <p:nvPicPr>
          <p:cNvPr id="5123" name="_x471749240" descr="EMB000020880f0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37" y="4684143"/>
            <a:ext cx="3146499" cy="137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36337" y="4322926"/>
            <a:ext cx="7126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FESTO</a:t>
            </a:r>
            <a:endParaRPr lang="ko-KR" altLang="en-US" sz="1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730" y="1432676"/>
            <a:ext cx="3058477" cy="273653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38200" y="1117380"/>
            <a:ext cx="1639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Siemens </a:t>
            </a:r>
            <a:r>
              <a:rPr lang="en-US" altLang="ko-KR" sz="1400" b="1" dirty="0" err="1" smtClean="0"/>
              <a:t>Amberg</a:t>
            </a:r>
            <a:endParaRPr lang="ko-KR" altLang="en-US" sz="1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967824" y="1088314"/>
            <a:ext cx="3483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SMC’s training system for Industry 4.0</a:t>
            </a:r>
            <a:endParaRPr lang="ko-KR" altLang="en-US" sz="14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0183" y="3499696"/>
            <a:ext cx="3652513" cy="247457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188381" y="3120382"/>
            <a:ext cx="2100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Univ. of Ruhr, Bochum</a:t>
            </a:r>
            <a:endParaRPr lang="ko-KR" altLang="en-US" sz="1400" b="1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6675" y="3598370"/>
            <a:ext cx="3802296" cy="175688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004046" y="3345807"/>
            <a:ext cx="353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/>
              <a:t>SmartFactoryKL</a:t>
            </a:r>
            <a:r>
              <a:rPr lang="en-US" altLang="ko-KR" sz="1400" b="1" dirty="0" smtClean="0"/>
              <a:t> @DFKL Kaiserslautern 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96740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Reference Sites of Smart </a:t>
            </a:r>
            <a:r>
              <a:rPr lang="en-US" altLang="ko-KR" dirty="0" smtClean="0"/>
              <a:t>Factory (Domestic)</a:t>
            </a:r>
            <a:endParaRPr lang="ko-KR" altLang="en-US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2775-8AFA-4C0E-ABB6-453B16820F48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51560" y="1341120"/>
            <a:ext cx="1840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Korea Polytechnics.</a:t>
            </a:r>
            <a:endParaRPr lang="ko-KR" altLang="en-US" sz="1400" b="1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471751560" descr="EMB000020880f0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" y="1744980"/>
            <a:ext cx="3425428" cy="192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_x446400360" descr="EMB000020880f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781" y="1744980"/>
            <a:ext cx="3154679" cy="177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859781" y="1381618"/>
            <a:ext cx="216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/>
              <a:t>KoreaTech</a:t>
            </a:r>
            <a:r>
              <a:rPr lang="en-US" altLang="ko-KR" sz="1400" b="1" dirty="0" smtClean="0"/>
              <a:t>’ 2</a:t>
            </a:r>
            <a:r>
              <a:rPr lang="en-US" altLang="ko-KR" sz="1400" b="1" baseline="30000" dirty="0" smtClean="0"/>
              <a:t>nd</a:t>
            </a:r>
            <a:r>
              <a:rPr lang="en-US" altLang="ko-KR" sz="1400" b="1" dirty="0" smtClean="0"/>
              <a:t> Campus</a:t>
            </a:r>
            <a:endParaRPr lang="ko-KR" altLang="en-US" sz="1400" b="1" dirty="0"/>
          </a:p>
        </p:txBody>
      </p:sp>
      <p:pic>
        <p:nvPicPr>
          <p:cNvPr id="2050" name="Picture 2" descr="https://www.demo-factory.kr/SMIC_v2_img/SMIC_S112_img2_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794" y="4071477"/>
            <a:ext cx="4238625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974794" y="3712063"/>
            <a:ext cx="4428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Smart Manufacturing Innovation Center in </a:t>
            </a:r>
            <a:r>
              <a:rPr lang="en-US" altLang="ko-KR" sz="1400" b="1" dirty="0" err="1" smtClean="0"/>
              <a:t>Ansan</a:t>
            </a:r>
            <a:endParaRPr lang="ko-KR" altLang="en-US" sz="14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781" y="4071477"/>
            <a:ext cx="3154679" cy="210157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59781" y="3748460"/>
            <a:ext cx="20558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/>
              <a:t>KoreaTech’s</a:t>
            </a:r>
            <a:r>
              <a:rPr lang="en-US" altLang="ko-KR" sz="1400" b="1" dirty="0" smtClean="0"/>
              <a:t> K-Factory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06329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Introduction to K-Factory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2775-8AFA-4C0E-ABB6-453B16820F48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61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Syllabus of </a:t>
            </a:r>
            <a:r>
              <a:rPr lang="en-US" altLang="ko-KR" dirty="0" err="1" smtClean="0"/>
              <a:t>IoT</a:t>
            </a:r>
            <a:r>
              <a:rPr lang="en-US" altLang="ko-KR" dirty="0" smtClean="0"/>
              <a:t> Course </a:t>
            </a:r>
            <a:endParaRPr lang="ko-KR" altLang="en-US" dirty="0"/>
          </a:p>
        </p:txBody>
      </p:sp>
      <p:sp>
        <p:nvSpPr>
          <p:cNvPr id="49" name="내용 개체 틀 4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Introduction to Smart Factory</a:t>
            </a:r>
          </a:p>
          <a:p>
            <a:pPr lvl="1"/>
            <a:r>
              <a:rPr lang="en-US" altLang="ko-KR" dirty="0" smtClean="0"/>
              <a:t>Technical Overview of Smart Factory</a:t>
            </a:r>
          </a:p>
          <a:p>
            <a:pPr lvl="1"/>
            <a:r>
              <a:rPr lang="en-US" altLang="ko-KR" dirty="0" smtClean="0"/>
              <a:t>Introduction to K-Factory</a:t>
            </a:r>
          </a:p>
          <a:p>
            <a:pPr lvl="1"/>
            <a:r>
              <a:rPr lang="en-US" altLang="ko-KR" dirty="0" err="1" smtClean="0"/>
              <a:t>IoT</a:t>
            </a:r>
            <a:r>
              <a:rPr lang="en-US" altLang="ko-KR" dirty="0" smtClean="0"/>
              <a:t> of K-Factory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IoT</a:t>
            </a:r>
            <a:r>
              <a:rPr lang="en-US" altLang="ko-KR" dirty="0" smtClean="0"/>
              <a:t> Practices</a:t>
            </a:r>
          </a:p>
          <a:p>
            <a:pPr lvl="1"/>
            <a:r>
              <a:rPr lang="en-US" altLang="ko-KR" dirty="0" err="1" smtClean="0"/>
              <a:t>IoT</a:t>
            </a:r>
            <a:r>
              <a:rPr lang="en-US" altLang="ko-KR" dirty="0" smtClean="0"/>
              <a:t> Device</a:t>
            </a:r>
          </a:p>
          <a:p>
            <a:pPr lvl="2"/>
            <a:r>
              <a:rPr lang="en-US" altLang="ko-KR" dirty="0" smtClean="0"/>
              <a:t>8-bit device (</a:t>
            </a:r>
            <a:r>
              <a:rPr lang="en-US" altLang="ko-KR" dirty="0" err="1" smtClean="0"/>
              <a:t>Aduino</a:t>
            </a:r>
            <a:r>
              <a:rPr lang="en-US" altLang="ko-KR" dirty="0" smtClean="0"/>
              <a:t> Uno compatible)</a:t>
            </a:r>
          </a:p>
          <a:p>
            <a:pPr lvl="1"/>
            <a:r>
              <a:rPr lang="en-US" altLang="ko-KR" dirty="0" err="1" smtClean="0"/>
              <a:t>IoT</a:t>
            </a:r>
            <a:r>
              <a:rPr lang="en-US" altLang="ko-KR" dirty="0" smtClean="0"/>
              <a:t> Gateway</a:t>
            </a:r>
          </a:p>
          <a:p>
            <a:pPr lvl="2"/>
            <a:r>
              <a:rPr lang="en-US" altLang="ko-KR" dirty="0" smtClean="0"/>
              <a:t>32-bit device (Raspberry Pi 3 B)</a:t>
            </a:r>
          </a:p>
          <a:p>
            <a:pPr lvl="1"/>
            <a:r>
              <a:rPr lang="en-US" altLang="ko-KR" dirty="0" err="1" smtClean="0"/>
              <a:t>IoT</a:t>
            </a:r>
            <a:r>
              <a:rPr lang="en-US" altLang="ko-KR" dirty="0" smtClean="0"/>
              <a:t> Platform</a:t>
            </a:r>
          </a:p>
          <a:p>
            <a:pPr lvl="2"/>
            <a:r>
              <a:rPr lang="en-US" altLang="ko-KR" dirty="0" smtClean="0"/>
              <a:t>KT </a:t>
            </a:r>
            <a:r>
              <a:rPr lang="en-US" altLang="ko-KR" dirty="0" err="1" smtClean="0"/>
              <a:t>IoT</a:t>
            </a:r>
            <a:r>
              <a:rPr lang="en-US" altLang="ko-KR" dirty="0" smtClean="0"/>
              <a:t> Makers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Practical Team Project</a:t>
            </a:r>
          </a:p>
          <a:p>
            <a:pPr lvl="1"/>
            <a:r>
              <a:rPr lang="en-US" altLang="ko-KR" dirty="0" smtClean="0"/>
              <a:t>Propose an idea and apply the result to K-Factory</a:t>
            </a:r>
            <a:endParaRPr lang="ko-KR" altLang="en-US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2775-8AFA-4C0E-ABB6-453B16820F48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31971" y="5712659"/>
            <a:ext cx="8242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practical practice </a:t>
            </a:r>
            <a:r>
              <a:rPr lang="en-US" altLang="ko-KR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altLang="ko-KR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good way to catch the knowledge &amp; techniques.</a:t>
            </a:r>
            <a:endParaRPr lang="en-US" altLang="ko-KR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64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K-Factory ?</a:t>
            </a:r>
            <a:endParaRPr lang="ko-KR" altLang="en-US" dirty="0"/>
          </a:p>
        </p:txBody>
      </p:sp>
      <p:sp>
        <p:nvSpPr>
          <p:cNvPr id="49" name="내용 개체 틀 4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KoreaTech’s</a:t>
            </a:r>
            <a:r>
              <a:rPr lang="en-US" altLang="ko-KR" dirty="0" smtClean="0"/>
              <a:t> maker space for smart factory</a:t>
            </a:r>
          </a:p>
          <a:p>
            <a:pPr lvl="1"/>
            <a:r>
              <a:rPr lang="en-US" altLang="ko-KR" dirty="0" smtClean="0"/>
              <a:t>Smart Learning Factory (SLF)</a:t>
            </a:r>
          </a:p>
          <a:p>
            <a:endParaRPr lang="en-US" altLang="ko-KR" dirty="0" smtClean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2775-8AFA-4C0E-ABB6-453B16820F48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183971" y="2495831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002060"/>
                </a:solidFill>
              </a:rPr>
              <a:t>Idea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2504819" y="2890418"/>
            <a:ext cx="0" cy="31531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2499217" y="3196343"/>
            <a:ext cx="7097464" cy="939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V="1">
            <a:off x="3349964" y="2891398"/>
            <a:ext cx="0" cy="31531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5792053" y="2900847"/>
            <a:ext cx="0" cy="31531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7679214" y="2891455"/>
            <a:ext cx="0" cy="31531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388405" y="2001226"/>
            <a:ext cx="190302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002060"/>
                </a:solidFill>
              </a:rPr>
              <a:t>POC</a:t>
            </a:r>
          </a:p>
          <a:p>
            <a:r>
              <a:rPr lang="en-US" altLang="ko-KR" sz="1400" b="1" dirty="0" smtClean="0">
                <a:solidFill>
                  <a:srgbClr val="002060"/>
                </a:solidFill>
              </a:rPr>
              <a:t>- Rapid-prototyping</a:t>
            </a:r>
          </a:p>
          <a:p>
            <a:r>
              <a:rPr lang="en-US" altLang="ko-KR" sz="1400" b="1" dirty="0" smtClean="0">
                <a:solidFill>
                  <a:srgbClr val="002060"/>
                </a:solidFill>
              </a:rPr>
              <a:t>- Mock-up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84555" y="2205951"/>
            <a:ext cx="1201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002060"/>
                </a:solidFill>
              </a:rPr>
              <a:t>Engineering</a:t>
            </a:r>
          </a:p>
          <a:p>
            <a:r>
              <a:rPr lang="en-US" altLang="ko-KR" sz="1400" b="1" dirty="0" smtClean="0">
                <a:solidFill>
                  <a:srgbClr val="002060"/>
                </a:solidFill>
              </a:rPr>
              <a:t>Sample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77293" y="2156087"/>
            <a:ext cx="1123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002060"/>
                </a:solidFill>
              </a:rPr>
              <a:t>Mass</a:t>
            </a:r>
          </a:p>
          <a:p>
            <a:r>
              <a:rPr lang="en-US" altLang="ko-KR" sz="1400" b="1" dirty="0" smtClean="0">
                <a:solidFill>
                  <a:srgbClr val="002060"/>
                </a:solidFill>
              </a:rPr>
              <a:t>Production</a:t>
            </a: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9174250" y="2900847"/>
            <a:ext cx="0" cy="31531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023182" y="2375103"/>
            <a:ext cx="1024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002060"/>
                </a:solidFill>
              </a:rPr>
              <a:t>In Service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5792053" y="3216163"/>
            <a:ext cx="0" cy="944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499217" y="3196343"/>
            <a:ext cx="0" cy="10632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>
            <a:off x="9174249" y="3196343"/>
            <a:ext cx="1" cy="9641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2499217" y="3476416"/>
            <a:ext cx="3292836" cy="0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5792053" y="3476416"/>
            <a:ext cx="3382196" cy="0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392969" y="3519785"/>
            <a:ext cx="18181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accent2"/>
                </a:solidFill>
              </a:rPr>
              <a:t>Learning Factory</a:t>
            </a:r>
          </a:p>
          <a:p>
            <a:pPr algn="ctr"/>
            <a:r>
              <a:rPr lang="en-US" altLang="ko-KR" sz="1600" b="1" dirty="0" smtClean="0">
                <a:solidFill>
                  <a:schemeClr val="accent2"/>
                </a:solidFill>
              </a:rPr>
              <a:t>(</a:t>
            </a:r>
            <a:r>
              <a:rPr lang="en-US" altLang="ko-KR" sz="1600" b="1" dirty="0" err="1" smtClean="0">
                <a:solidFill>
                  <a:schemeClr val="accent2"/>
                </a:solidFill>
              </a:rPr>
              <a:t>Dadam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07645" y="3495566"/>
            <a:ext cx="1566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0000"/>
                </a:solidFill>
              </a:rPr>
              <a:t>Smart Factory</a:t>
            </a:r>
          </a:p>
          <a:p>
            <a:pPr algn="ctr"/>
            <a:r>
              <a:rPr lang="en-US" altLang="ko-KR" sz="1600" b="1" dirty="0" smtClean="0">
                <a:solidFill>
                  <a:srgbClr val="FF0000"/>
                </a:solidFill>
              </a:rPr>
              <a:t>(K-Factory)</a:t>
            </a:r>
          </a:p>
        </p:txBody>
      </p:sp>
    </p:spTree>
    <p:extLst>
      <p:ext uri="{BB962C8B-B14F-4D97-AF65-F5344CB8AC3E}">
        <p14:creationId xmlns:p14="http://schemas.microsoft.com/office/powerpoint/2010/main" val="316616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Roles of K-Factory</a:t>
            </a:r>
            <a:endParaRPr lang="ko-KR" altLang="en-US" dirty="0"/>
          </a:p>
        </p:txBody>
      </p:sp>
      <p:sp>
        <p:nvSpPr>
          <p:cNvPr id="49" name="내용 개체 틀 4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 POC (Proof Of Concept) line of SF technologies.</a:t>
            </a:r>
          </a:p>
          <a:p>
            <a:r>
              <a:rPr lang="en-US" altLang="ko-KR" dirty="0" smtClean="0"/>
              <a:t>A test-bed and maker-space for solution provider of SF, including companies.</a:t>
            </a:r>
          </a:p>
          <a:p>
            <a:r>
              <a:rPr lang="en-US" altLang="ko-KR" dirty="0" smtClean="0"/>
              <a:t>A test-bed for research engineers </a:t>
            </a:r>
          </a:p>
          <a:p>
            <a:r>
              <a:rPr lang="en-US" altLang="ko-KR" dirty="0" smtClean="0"/>
              <a:t>Practice/research facilities for undergraduate/graduate students.</a:t>
            </a:r>
          </a:p>
          <a:p>
            <a:r>
              <a:rPr lang="en-US" altLang="ko-KR" dirty="0" smtClean="0"/>
              <a:t>A open SF platform for small/medium-scale companies.</a:t>
            </a:r>
          </a:p>
          <a:p>
            <a:r>
              <a:rPr lang="en-US" altLang="ko-KR" dirty="0" smtClean="0"/>
              <a:t>A show-case for envisioning SF technology as edge technology to students.</a:t>
            </a:r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2775-8AFA-4C0E-ABB6-453B16820F4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25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Features of K-Factory</a:t>
            </a:r>
            <a:endParaRPr lang="ko-KR" altLang="en-US" dirty="0"/>
          </a:p>
        </p:txBody>
      </p:sp>
      <p:sp>
        <p:nvSpPr>
          <p:cNvPr id="49" name="내용 개체 틀 4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Resilient</a:t>
            </a:r>
          </a:p>
          <a:p>
            <a:pPr lvl="1"/>
            <a:r>
              <a:rPr lang="en-US" altLang="ko-KR" dirty="0" err="1" smtClean="0"/>
              <a:t>Stopless</a:t>
            </a:r>
            <a:r>
              <a:rPr lang="en-US" altLang="ko-KR" dirty="0" smtClean="0"/>
              <a:t> production line</a:t>
            </a:r>
          </a:p>
          <a:p>
            <a:pPr lvl="1"/>
            <a:r>
              <a:rPr lang="en-US" altLang="ko-KR" dirty="0" smtClean="0"/>
              <a:t>Self-recoverable</a:t>
            </a:r>
            <a:endParaRPr lang="en-US" altLang="ko-KR" dirty="0"/>
          </a:p>
          <a:p>
            <a:r>
              <a:rPr lang="en-US" altLang="ko-KR" dirty="0" smtClean="0"/>
              <a:t>Reconfigurable</a:t>
            </a:r>
            <a:endParaRPr lang="en-US" altLang="ko-KR" dirty="0"/>
          </a:p>
          <a:p>
            <a:pPr lvl="1"/>
            <a:r>
              <a:rPr lang="en-US" altLang="ko-KR" dirty="0" smtClean="0"/>
              <a:t>Easy change of production line for personalized production.</a:t>
            </a:r>
            <a:endParaRPr lang="en-US" altLang="ko-KR" dirty="0"/>
          </a:p>
          <a:p>
            <a:pPr lvl="1"/>
            <a:r>
              <a:rPr lang="en-US" altLang="ko-KR" dirty="0" smtClean="0"/>
              <a:t>Hot-swapping</a:t>
            </a:r>
            <a:endParaRPr lang="en-US" altLang="ko-KR" dirty="0"/>
          </a:p>
          <a:p>
            <a:r>
              <a:rPr lang="en-US" altLang="ko-KR" dirty="0" smtClean="0"/>
              <a:t>Reliable</a:t>
            </a:r>
            <a:endParaRPr lang="en-US" altLang="ko-KR" dirty="0"/>
          </a:p>
          <a:p>
            <a:pPr lvl="1"/>
            <a:r>
              <a:rPr lang="en-US" altLang="ko-KR" dirty="0" smtClean="0"/>
              <a:t>Fault-tolerant : smooth swapping between active and standby station.</a:t>
            </a:r>
            <a:endParaRPr lang="en-US" altLang="ko-KR" dirty="0"/>
          </a:p>
          <a:p>
            <a:pPr lvl="1"/>
            <a:r>
              <a:rPr lang="en-US" altLang="ko-KR" dirty="0"/>
              <a:t>Load </a:t>
            </a:r>
            <a:r>
              <a:rPr lang="en-US" altLang="ko-KR" dirty="0" smtClean="0"/>
              <a:t>balancing </a:t>
            </a:r>
            <a:r>
              <a:rPr lang="en-US" altLang="ko-KR" dirty="0"/>
              <a:t>between </a:t>
            </a:r>
            <a:r>
              <a:rPr lang="en-US" altLang="ko-KR" dirty="0" smtClean="0"/>
              <a:t>multiple stations.</a:t>
            </a:r>
            <a:endParaRPr lang="en-US" altLang="ko-KR" dirty="0"/>
          </a:p>
          <a:p>
            <a:r>
              <a:rPr lang="en-US" altLang="ko-KR" dirty="0" smtClean="0"/>
              <a:t>Resizable</a:t>
            </a:r>
          </a:p>
          <a:p>
            <a:pPr lvl="1"/>
            <a:r>
              <a:rPr lang="en-US" altLang="ko-KR" dirty="0" smtClean="0"/>
              <a:t>Scalable to production targets.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2775-8AFA-4C0E-ABB6-453B16820F48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815517" y="4767554"/>
            <a:ext cx="20211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00000"/>
                </a:solidFill>
              </a:rPr>
              <a:t>R</a:t>
            </a:r>
            <a:r>
              <a:rPr lang="en-US" altLang="ko-KR" sz="2000" b="1" dirty="0" smtClean="0"/>
              <a:t>esilient</a:t>
            </a:r>
          </a:p>
          <a:p>
            <a:r>
              <a:rPr lang="en-US" altLang="ko-KR" sz="2000" b="1" dirty="0" smtClean="0">
                <a:solidFill>
                  <a:srgbClr val="C00000"/>
                </a:solidFill>
              </a:rPr>
              <a:t>R</a:t>
            </a:r>
            <a:r>
              <a:rPr lang="en-US" altLang="ko-KR" sz="2000" b="1" dirty="0" smtClean="0"/>
              <a:t>econfigurable</a:t>
            </a:r>
          </a:p>
          <a:p>
            <a:r>
              <a:rPr lang="en-US" altLang="ko-KR" sz="2000" b="1" dirty="0">
                <a:solidFill>
                  <a:srgbClr val="C00000"/>
                </a:solidFill>
              </a:rPr>
              <a:t>R</a:t>
            </a:r>
            <a:r>
              <a:rPr lang="en-US" altLang="ko-KR" sz="2000" b="1" dirty="0"/>
              <a:t>esizable</a:t>
            </a:r>
            <a:endParaRPr lang="ko-KR" altLang="en-US" sz="2000" b="1" dirty="0"/>
          </a:p>
          <a:p>
            <a:r>
              <a:rPr lang="en-US" altLang="ko-KR" sz="2000" b="1" dirty="0" smtClean="0">
                <a:solidFill>
                  <a:srgbClr val="C00000"/>
                </a:solidFill>
              </a:rPr>
              <a:t>R</a:t>
            </a:r>
            <a:r>
              <a:rPr lang="en-US" altLang="ko-KR" sz="2000" b="1" dirty="0" smtClean="0"/>
              <a:t>eliable</a:t>
            </a:r>
          </a:p>
        </p:txBody>
      </p:sp>
      <p:sp>
        <p:nvSpPr>
          <p:cNvPr id="6" name="제목 5"/>
          <p:cNvSpPr txBox="1">
            <a:spLocks/>
          </p:cNvSpPr>
          <p:nvPr/>
        </p:nvSpPr>
        <p:spPr>
          <a:xfrm>
            <a:off x="7815517" y="4169910"/>
            <a:ext cx="3635385" cy="6836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/>
              <a:t>R4U (Revolutions for You !!)</a:t>
            </a:r>
          </a:p>
        </p:txBody>
      </p:sp>
    </p:spTree>
    <p:extLst>
      <p:ext uri="{BB962C8B-B14F-4D97-AF65-F5344CB8AC3E}">
        <p14:creationId xmlns:p14="http://schemas.microsoft.com/office/powerpoint/2010/main" val="255619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Horizontal View of K-Factory</a:t>
            </a:r>
            <a:endParaRPr lang="ko-KR" altLang="en-US" dirty="0"/>
          </a:p>
        </p:txBody>
      </p:sp>
      <p:sp>
        <p:nvSpPr>
          <p:cNvPr id="38" name="내용 개체 틀 3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Product view</a:t>
            </a:r>
          </a:p>
          <a:p>
            <a:r>
              <a:rPr lang="en-US" altLang="ko-KR" dirty="0" smtClean="0"/>
              <a:t>End-2-End personalized production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2775-8AFA-4C0E-ABB6-453B16820F48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886783" y="5721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396021" y="3316119"/>
            <a:ext cx="1305285" cy="71623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Personalized Order System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>
            <a:stCxn id="21" idx="3"/>
            <a:endCxn id="10" idx="1"/>
          </p:cNvCxnSpPr>
          <p:nvPr/>
        </p:nvCxnSpPr>
        <p:spPr>
          <a:xfrm>
            <a:off x="1854169" y="3674236"/>
            <a:ext cx="541852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872423" y="3256453"/>
            <a:ext cx="6726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75000"/>
                  </a:schemeClr>
                </a:solidFill>
              </a:rPr>
              <a:t>Order</a:t>
            </a:r>
            <a:endParaRPr lang="ko-KR" alt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3" name="직선 화살표 연결선 12"/>
          <p:cNvCxnSpPr>
            <a:stCxn id="10" idx="3"/>
            <a:endCxn id="25" idx="1"/>
          </p:cNvCxnSpPr>
          <p:nvPr/>
        </p:nvCxnSpPr>
        <p:spPr>
          <a:xfrm>
            <a:off x="3701306" y="3674237"/>
            <a:ext cx="3128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561931" y="3316119"/>
            <a:ext cx="1491298" cy="71623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Control Server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>
            <a:stCxn id="14" idx="3"/>
            <a:endCxn id="31" idx="1"/>
          </p:cNvCxnSpPr>
          <p:nvPr/>
        </p:nvCxnSpPr>
        <p:spPr>
          <a:xfrm>
            <a:off x="7053229" y="3674237"/>
            <a:ext cx="375969" cy="9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5" t="1306" r="3473" b="14043"/>
          <a:stretch/>
        </p:blipFill>
        <p:spPr>
          <a:xfrm>
            <a:off x="1356714" y="3449104"/>
            <a:ext cx="497455" cy="450263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7429198" y="3317083"/>
            <a:ext cx="1717430" cy="71623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Manufacturing Line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9538879" y="3317970"/>
            <a:ext cx="1210369" cy="71623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Logistics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41" name="직선 화살표 연결선 40"/>
          <p:cNvCxnSpPr>
            <a:stCxn id="31" idx="3"/>
            <a:endCxn id="40" idx="1"/>
          </p:cNvCxnSpPr>
          <p:nvPr/>
        </p:nvCxnSpPr>
        <p:spPr>
          <a:xfrm>
            <a:off x="9146628" y="3675201"/>
            <a:ext cx="392251" cy="8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40" idx="3"/>
            <a:endCxn id="21" idx="2"/>
          </p:cNvCxnSpPr>
          <p:nvPr/>
        </p:nvCxnSpPr>
        <p:spPr>
          <a:xfrm flipH="1">
            <a:off x="1605442" y="3676088"/>
            <a:ext cx="9143806" cy="223279"/>
          </a:xfrm>
          <a:prstGeom prst="bentConnector4">
            <a:avLst>
              <a:gd name="adj1" fmla="val -2500"/>
              <a:gd name="adj2" fmla="val 3934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707836" y="4561463"/>
            <a:ext cx="1199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75000"/>
                  </a:schemeClr>
                </a:solidFill>
              </a:rPr>
              <a:t>Delivery</a:t>
            </a:r>
            <a:endParaRPr lang="ko-KR" alt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51" name="꺾인 연결선 50"/>
          <p:cNvCxnSpPr>
            <a:stCxn id="21" idx="0"/>
            <a:endCxn id="10" idx="0"/>
          </p:cNvCxnSpPr>
          <p:nvPr/>
        </p:nvCxnSpPr>
        <p:spPr>
          <a:xfrm rot="5400000" flipH="1" flipV="1">
            <a:off x="2260561" y="2661001"/>
            <a:ext cx="132985" cy="1443222"/>
          </a:xfrm>
          <a:prstGeom prst="bentConnector3">
            <a:avLst>
              <a:gd name="adj1" fmla="val 4497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945307" y="2547192"/>
            <a:ext cx="1199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75000"/>
                  </a:schemeClr>
                </a:solidFill>
              </a:rPr>
              <a:t>Feedback</a:t>
            </a:r>
            <a:endParaRPr lang="ko-KR" alt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014121" y="3316119"/>
            <a:ext cx="1207906" cy="71623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MES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/>
          <p:cNvCxnSpPr>
            <a:stCxn id="25" idx="3"/>
            <a:endCxn id="14" idx="1"/>
          </p:cNvCxnSpPr>
          <p:nvPr/>
        </p:nvCxnSpPr>
        <p:spPr>
          <a:xfrm>
            <a:off x="5222027" y="3674237"/>
            <a:ext cx="33990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91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Configuration of K-Factory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2775-8AFA-4C0E-ABB6-453B16820F48}" type="slidenum">
              <a:rPr lang="ko-KR" altLang="en-US" smtClean="0"/>
              <a:t>24</a:t>
            </a:fld>
            <a:endParaRPr lang="ko-KR" altLang="en-US"/>
          </a:p>
        </p:txBody>
      </p:sp>
      <p:cxnSp>
        <p:nvCxnSpPr>
          <p:cNvPr id="74" name="직선 화살표 연결선 73"/>
          <p:cNvCxnSpPr>
            <a:stCxn id="100" idx="3"/>
            <a:endCxn id="103" idx="1"/>
          </p:cNvCxnSpPr>
          <p:nvPr/>
        </p:nvCxnSpPr>
        <p:spPr>
          <a:xfrm flipV="1">
            <a:off x="2415509" y="3007554"/>
            <a:ext cx="314154" cy="2349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7266478" y="4435249"/>
            <a:ext cx="1082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00B0F0"/>
                </a:solidFill>
              </a:rPr>
              <a:t>Warehouse</a:t>
            </a:r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937" y="1855168"/>
            <a:ext cx="541125" cy="593234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5" t="1306" r="3473" b="14043"/>
          <a:stretch/>
        </p:blipFill>
        <p:spPr>
          <a:xfrm>
            <a:off x="1879738" y="2767431"/>
            <a:ext cx="535771" cy="484944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1632920" y="3252119"/>
            <a:ext cx="897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Customer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2729663" y="2798004"/>
            <a:ext cx="1119804" cy="4191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accent1">
                    <a:lumMod val="75000"/>
                  </a:schemeClr>
                </a:solidFill>
              </a:rPr>
              <a:t>Personalized Order</a:t>
            </a:r>
          </a:p>
        </p:txBody>
      </p:sp>
      <p:cxnSp>
        <p:nvCxnSpPr>
          <p:cNvPr id="104" name="직선 화살표 연결선 103"/>
          <p:cNvCxnSpPr>
            <a:stCxn id="103" idx="3"/>
            <a:endCxn id="153" idx="1"/>
          </p:cNvCxnSpPr>
          <p:nvPr/>
        </p:nvCxnSpPr>
        <p:spPr>
          <a:xfrm>
            <a:off x="3849467" y="3007554"/>
            <a:ext cx="347122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6" name="직사각형 105"/>
          <p:cNvSpPr/>
          <p:nvPr/>
        </p:nvSpPr>
        <p:spPr>
          <a:xfrm>
            <a:off x="5562527" y="2800554"/>
            <a:ext cx="947471" cy="4191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accent1">
                    <a:lumMod val="75000"/>
                  </a:schemeClr>
                </a:solidFill>
              </a:rPr>
              <a:t>MES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5562526" y="3561584"/>
            <a:ext cx="957955" cy="4191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accent1">
                    <a:lumMod val="75000"/>
                  </a:schemeClr>
                </a:solidFill>
              </a:rPr>
              <a:t>SCADA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09" name="직선 화살표 연결선 108"/>
          <p:cNvCxnSpPr>
            <a:stCxn id="106" idx="2"/>
            <a:endCxn id="108" idx="0"/>
          </p:cNvCxnSpPr>
          <p:nvPr/>
        </p:nvCxnSpPr>
        <p:spPr>
          <a:xfrm>
            <a:off x="6036263" y="3219654"/>
            <a:ext cx="5241" cy="34193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4" name="직사각형 133"/>
          <p:cNvSpPr/>
          <p:nvPr/>
        </p:nvSpPr>
        <p:spPr>
          <a:xfrm>
            <a:off x="5562527" y="3984021"/>
            <a:ext cx="947471" cy="4191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accent1">
                    <a:lumMod val="75000"/>
                  </a:schemeClr>
                </a:solidFill>
              </a:rPr>
              <a:t>FMS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39" name="직선 화살표 연결선 138"/>
          <p:cNvCxnSpPr>
            <a:stCxn id="150" idx="3"/>
            <a:endCxn id="202" idx="1"/>
          </p:cNvCxnSpPr>
          <p:nvPr/>
        </p:nvCxnSpPr>
        <p:spPr>
          <a:xfrm flipV="1">
            <a:off x="8117954" y="4214266"/>
            <a:ext cx="924162" cy="1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8146489" y="3926787"/>
            <a:ext cx="810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00B0F0"/>
                </a:solidFill>
              </a:rPr>
              <a:t>Logistics</a:t>
            </a:r>
          </a:p>
        </p:txBody>
      </p:sp>
      <p:cxnSp>
        <p:nvCxnSpPr>
          <p:cNvPr id="141" name="직선 화살표 연결선 140"/>
          <p:cNvCxnSpPr>
            <a:stCxn id="134" idx="3"/>
          </p:cNvCxnSpPr>
          <p:nvPr/>
        </p:nvCxnSpPr>
        <p:spPr>
          <a:xfrm>
            <a:off x="6509998" y="4193571"/>
            <a:ext cx="75648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50" name="그림 1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536" y="3983382"/>
            <a:ext cx="792418" cy="461769"/>
          </a:xfrm>
          <a:prstGeom prst="rect">
            <a:avLst/>
          </a:prstGeom>
        </p:spPr>
      </p:pic>
      <p:sp>
        <p:nvSpPr>
          <p:cNvPr id="152" name="직사각형 151"/>
          <p:cNvSpPr/>
          <p:nvPr/>
        </p:nvSpPr>
        <p:spPr>
          <a:xfrm>
            <a:off x="5546963" y="2091307"/>
            <a:ext cx="968440" cy="4119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accent1">
                    <a:lumMod val="75000"/>
                  </a:schemeClr>
                </a:solidFill>
              </a:rPr>
              <a:t>ERP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4196589" y="2795454"/>
            <a:ext cx="968440" cy="4241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accent1">
                    <a:lumMod val="75000"/>
                  </a:schemeClr>
                </a:solidFill>
              </a:rPr>
              <a:t>PLM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55" name="꺾인 연결선 154"/>
          <p:cNvCxnSpPr>
            <a:stCxn id="152" idx="1"/>
            <a:endCxn id="153" idx="3"/>
          </p:cNvCxnSpPr>
          <p:nvPr/>
        </p:nvCxnSpPr>
        <p:spPr>
          <a:xfrm rot="10800000" flipV="1">
            <a:off x="5165029" y="2297272"/>
            <a:ext cx="381934" cy="710281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>
            <a:stCxn id="152" idx="2"/>
            <a:endCxn id="106" idx="0"/>
          </p:cNvCxnSpPr>
          <p:nvPr/>
        </p:nvCxnSpPr>
        <p:spPr>
          <a:xfrm>
            <a:off x="6031183" y="2503239"/>
            <a:ext cx="5080" cy="297315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꺾인 연결선 174"/>
          <p:cNvCxnSpPr>
            <a:stCxn id="99" idx="2"/>
          </p:cNvCxnSpPr>
          <p:nvPr/>
        </p:nvCxnSpPr>
        <p:spPr>
          <a:xfrm rot="5400000">
            <a:off x="4543460" y="2607390"/>
            <a:ext cx="319029" cy="1052"/>
          </a:xfrm>
          <a:prstGeom prst="bentConnector3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2" name="그림 2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2116" y="3876128"/>
            <a:ext cx="1133475" cy="676275"/>
          </a:xfrm>
          <a:prstGeom prst="rect">
            <a:avLst/>
          </a:prstGeom>
        </p:spPr>
      </p:pic>
      <p:cxnSp>
        <p:nvCxnSpPr>
          <p:cNvPr id="213" name="직선 화살표 연결선 212"/>
          <p:cNvCxnSpPr>
            <a:stCxn id="153" idx="3"/>
            <a:endCxn id="106" idx="1"/>
          </p:cNvCxnSpPr>
          <p:nvPr/>
        </p:nvCxnSpPr>
        <p:spPr>
          <a:xfrm>
            <a:off x="5165029" y="3007554"/>
            <a:ext cx="397498" cy="255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직사각형 233"/>
          <p:cNvSpPr/>
          <p:nvPr/>
        </p:nvSpPr>
        <p:spPr>
          <a:xfrm>
            <a:off x="6951036" y="2795454"/>
            <a:ext cx="968440" cy="4241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accent1">
                    <a:lumMod val="75000"/>
                  </a:schemeClr>
                </a:solidFill>
              </a:rPr>
              <a:t>SCM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35" name="직선 화살표 연결선 234"/>
          <p:cNvCxnSpPr>
            <a:stCxn id="106" idx="3"/>
            <a:endCxn id="234" idx="1"/>
          </p:cNvCxnSpPr>
          <p:nvPr/>
        </p:nvCxnSpPr>
        <p:spPr>
          <a:xfrm flipV="1">
            <a:off x="6509998" y="3007554"/>
            <a:ext cx="441038" cy="255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아래쪽 화살표 237"/>
          <p:cNvSpPr/>
          <p:nvPr/>
        </p:nvSpPr>
        <p:spPr>
          <a:xfrm>
            <a:off x="5602370" y="1860120"/>
            <a:ext cx="69572" cy="2857080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직사각형 241"/>
          <p:cNvSpPr/>
          <p:nvPr/>
        </p:nvSpPr>
        <p:spPr>
          <a:xfrm>
            <a:off x="2570101" y="3310886"/>
            <a:ext cx="2876923" cy="45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7" name="그림 9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705192">
            <a:off x="6300327" y="3887870"/>
            <a:ext cx="441244" cy="458499"/>
          </a:xfrm>
          <a:prstGeom prst="rect">
            <a:avLst/>
          </a:prstGeom>
        </p:spPr>
      </p:pic>
      <p:sp>
        <p:nvSpPr>
          <p:cNvPr id="239" name="아래쪽 화살표 238"/>
          <p:cNvSpPr/>
          <p:nvPr/>
        </p:nvSpPr>
        <p:spPr>
          <a:xfrm rot="16200000">
            <a:off x="7588474" y="1662974"/>
            <a:ext cx="84637" cy="4442988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4" name="그림 2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2522" y="3461476"/>
            <a:ext cx="540327" cy="619315"/>
          </a:xfrm>
          <a:prstGeom prst="rect">
            <a:avLst/>
          </a:prstGeom>
        </p:spPr>
      </p:pic>
      <p:cxnSp>
        <p:nvCxnSpPr>
          <p:cNvPr id="245" name="직선 화살표 연결선 244"/>
          <p:cNvCxnSpPr>
            <a:stCxn id="244" idx="3"/>
            <a:endCxn id="108" idx="1"/>
          </p:cNvCxnSpPr>
          <p:nvPr/>
        </p:nvCxnSpPr>
        <p:spPr>
          <a:xfrm>
            <a:off x="5142849" y="3771134"/>
            <a:ext cx="419677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직사각형 242"/>
          <p:cNvSpPr/>
          <p:nvPr/>
        </p:nvSpPr>
        <p:spPr>
          <a:xfrm rot="5400000">
            <a:off x="5124810" y="3604573"/>
            <a:ext cx="598708" cy="45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" name="TextBox 248"/>
          <p:cNvSpPr txBox="1"/>
          <p:nvPr/>
        </p:nvSpPr>
        <p:spPr>
          <a:xfrm>
            <a:off x="4344983" y="4054965"/>
            <a:ext cx="1082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00B0F0"/>
                </a:solidFill>
              </a:rPr>
              <a:t>Data</a:t>
            </a:r>
          </a:p>
          <a:p>
            <a:pPr algn="ctr"/>
            <a:r>
              <a:rPr lang="en-US" altLang="ko-KR" sz="1200" b="1" dirty="0" smtClean="0">
                <a:solidFill>
                  <a:srgbClr val="00B0F0"/>
                </a:solidFill>
              </a:rPr>
              <a:t>Warehouse</a:t>
            </a:r>
          </a:p>
        </p:txBody>
      </p:sp>
    </p:spTree>
    <p:extLst>
      <p:ext uri="{BB962C8B-B14F-4D97-AF65-F5344CB8AC3E}">
        <p14:creationId xmlns:p14="http://schemas.microsoft.com/office/powerpoint/2010/main" val="412909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Vertical View of K-Factory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Company view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2775-8AFA-4C0E-ABB6-453B16820F48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52194" y="4896431"/>
            <a:ext cx="5267039" cy="4869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Manufacturing Assets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52194" y="3360063"/>
            <a:ext cx="5267039" cy="4847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MES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57803" y="2344748"/>
            <a:ext cx="1064173" cy="71623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PLM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928918" y="2344748"/>
            <a:ext cx="1193311" cy="71623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SCM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38200" y="2339399"/>
            <a:ext cx="1084012" cy="71623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ERP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97597" y="2353185"/>
            <a:ext cx="1084820" cy="71623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CRM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16407" y="4799723"/>
            <a:ext cx="54259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+mj-lt"/>
              </a:rPr>
              <a:t>MES (Manufacturing Execution System)</a:t>
            </a:r>
          </a:p>
          <a:p>
            <a:pPr marL="285750" indent="-285750">
              <a:buFontTx/>
              <a:buChar char="-"/>
            </a:pPr>
            <a:r>
              <a:rPr lang="en-US" altLang="ko-KR" sz="1400" b="1" dirty="0" smtClean="0">
                <a:latin typeface="+mj-lt"/>
              </a:rPr>
              <a:t>Tracking the transformation of raw materials to finished goods.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75868" y="1518225"/>
            <a:ext cx="3465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+mj-lt"/>
              </a:rPr>
              <a:t>4M (Man, Machine, Material, Method)</a:t>
            </a:r>
            <a:endParaRPr lang="ko-KR" altLang="en-US" sz="1400" b="1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16407" y="1837124"/>
            <a:ext cx="4957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+mj-lt"/>
              </a:rPr>
              <a:t>ERP (Enterprise Resource Planning)</a:t>
            </a:r>
            <a:endParaRPr lang="en-US" altLang="ko-KR" sz="1400" b="1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altLang="ko-KR" sz="1400" b="1" dirty="0" smtClean="0">
                <a:latin typeface="+mj-lt"/>
              </a:rPr>
              <a:t>Integrated management of main business processes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16407" y="2478706"/>
            <a:ext cx="4566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+mj-lt"/>
              </a:rPr>
              <a:t>SCM (Supply Chain Management)</a:t>
            </a:r>
          </a:p>
          <a:p>
            <a:pPr marL="285750" indent="-285750">
              <a:buFontTx/>
              <a:buChar char="-"/>
            </a:pPr>
            <a:r>
              <a:rPr lang="en-US" altLang="ko-KR" sz="1400" b="1" dirty="0" smtClean="0">
                <a:latin typeface="+mj-lt"/>
              </a:rPr>
              <a:t>Management of the flow of goods and services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16407" y="3149642"/>
            <a:ext cx="4158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+mj-lt"/>
              </a:rPr>
              <a:t>PLM (Product Lifecycle Management)</a:t>
            </a:r>
          </a:p>
          <a:p>
            <a:pPr marL="285750" indent="-285750">
              <a:buFontTx/>
              <a:buChar char="-"/>
            </a:pPr>
            <a:r>
              <a:rPr lang="en-US" altLang="ko-KR" sz="1400" b="1" dirty="0" smtClean="0">
                <a:latin typeface="+mj-lt"/>
              </a:rPr>
              <a:t>Managing the entire lifecycle of a product</a:t>
            </a:r>
            <a:r>
              <a:rPr lang="en-US" altLang="ko-KR" sz="1400" b="1" dirty="0">
                <a:latin typeface="+mj-lt"/>
              </a:rPr>
              <a:t>.</a:t>
            </a:r>
            <a:endParaRPr lang="en-US" altLang="ko-KR" sz="1400" b="1" dirty="0" smtClean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29828" y="3856537"/>
            <a:ext cx="49309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+mj-lt"/>
              </a:rPr>
              <a:t>CRM (Customer Relationship Management)</a:t>
            </a:r>
          </a:p>
          <a:p>
            <a:pPr marL="285750" indent="-285750">
              <a:buFontTx/>
              <a:buChar char="-"/>
            </a:pPr>
            <a:r>
              <a:rPr lang="en-US" altLang="ko-KR" sz="1400" b="1" dirty="0" smtClean="0">
                <a:latin typeface="+mj-lt"/>
              </a:rPr>
              <a:t>Managing a company’s interaction with current &amp; potential customers.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52194" y="4143939"/>
            <a:ext cx="5267039" cy="45341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Operational Server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02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Statistics of K-Factory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01918-842A-4E26-8250-4F1ED35A83BB}" type="slidenum">
              <a:rPr lang="ko-KR" altLang="en-US" smtClean="0"/>
              <a:t>26</a:t>
            </a:fld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11" y="1344526"/>
            <a:ext cx="5200650" cy="3487141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6346956" y="1533323"/>
            <a:ext cx="507061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+mj-lt"/>
              </a:rPr>
              <a:t>17 Task stations.</a:t>
            </a:r>
          </a:p>
          <a:p>
            <a:r>
              <a:rPr lang="en-US" altLang="ko-KR" b="1" dirty="0" smtClean="0">
                <a:latin typeface="+mj-lt"/>
              </a:rPr>
              <a:t>  2 User stations.</a:t>
            </a:r>
          </a:p>
          <a:p>
            <a:r>
              <a:rPr lang="en-US" altLang="ko-KR" b="1" dirty="0">
                <a:latin typeface="+mj-lt"/>
              </a:rPr>
              <a:t> </a:t>
            </a:r>
            <a:r>
              <a:rPr lang="en-US" altLang="ko-KR" b="1" dirty="0" smtClean="0">
                <a:latin typeface="+mj-lt"/>
              </a:rPr>
              <a:t> 2 Warehouses.</a:t>
            </a:r>
          </a:p>
          <a:p>
            <a:r>
              <a:rPr lang="en-US" altLang="ko-KR" b="1" dirty="0" smtClean="0">
                <a:latin typeface="+mj-lt"/>
              </a:rPr>
              <a:t>  3 types of PLC (</a:t>
            </a:r>
            <a:r>
              <a:rPr lang="en-US" altLang="ko-KR" sz="1600" b="1" dirty="0" smtClean="0">
                <a:latin typeface="+mj-lt"/>
              </a:rPr>
              <a:t>Siemens, Mitsubishi, Omron</a:t>
            </a:r>
            <a:r>
              <a:rPr lang="en-US" altLang="ko-KR" b="1" dirty="0" smtClean="0">
                <a:latin typeface="+mj-lt"/>
              </a:rPr>
              <a:t>).</a:t>
            </a:r>
          </a:p>
          <a:p>
            <a:r>
              <a:rPr lang="en-US" altLang="ko-KR" b="1" dirty="0" smtClean="0">
                <a:latin typeface="+mj-lt"/>
              </a:rPr>
              <a:t>53 Servo’s.</a:t>
            </a:r>
          </a:p>
          <a:p>
            <a:r>
              <a:rPr lang="en-US" altLang="ko-KR" b="1" dirty="0" smtClean="0">
                <a:latin typeface="+mj-lt"/>
              </a:rPr>
              <a:t>   9 Robots (</a:t>
            </a:r>
            <a:r>
              <a:rPr lang="en-US" altLang="ko-KR" sz="1600" b="1" dirty="0" smtClean="0">
                <a:latin typeface="+mj-lt"/>
              </a:rPr>
              <a:t>Industrial, Collaborative, Delta</a:t>
            </a:r>
            <a:r>
              <a:rPr lang="en-US" altLang="ko-KR" b="1" dirty="0" smtClean="0">
                <a:latin typeface="+mj-lt"/>
              </a:rPr>
              <a:t>).</a:t>
            </a:r>
          </a:p>
          <a:p>
            <a:r>
              <a:rPr lang="en-US" altLang="ko-KR" b="1" dirty="0" smtClean="0">
                <a:latin typeface="+mj-lt"/>
              </a:rPr>
              <a:t>   2 AMR’s.</a:t>
            </a:r>
          </a:p>
          <a:p>
            <a:r>
              <a:rPr lang="en-US" altLang="ko-KR" b="1" dirty="0" smtClean="0">
                <a:latin typeface="+mj-lt"/>
              </a:rPr>
              <a:t>   6 Shuttles on </a:t>
            </a:r>
            <a:r>
              <a:rPr lang="en-US" altLang="ko-KR" b="1" dirty="0" err="1" smtClean="0">
                <a:latin typeface="+mj-lt"/>
              </a:rPr>
              <a:t>Montrac</a:t>
            </a:r>
            <a:r>
              <a:rPr lang="en-US" altLang="ko-KR" b="1" dirty="0" smtClean="0">
                <a:latin typeface="+mj-lt"/>
              </a:rPr>
              <a:t>.</a:t>
            </a:r>
          </a:p>
          <a:p>
            <a:r>
              <a:rPr lang="en-US" altLang="ko-KR" b="1" dirty="0" smtClean="0">
                <a:latin typeface="+mj-lt"/>
              </a:rPr>
              <a:t>   4 Sensors on </a:t>
            </a:r>
            <a:r>
              <a:rPr lang="en-US" altLang="ko-KR" b="1" dirty="0" err="1">
                <a:latin typeface="+mj-lt"/>
              </a:rPr>
              <a:t>r</a:t>
            </a:r>
            <a:r>
              <a:rPr lang="en-US" altLang="ko-KR" b="1" dirty="0" err="1" smtClean="0">
                <a:latin typeface="+mj-lt"/>
              </a:rPr>
              <a:t>ealtime</a:t>
            </a:r>
            <a:r>
              <a:rPr lang="en-US" altLang="ko-KR" b="1" dirty="0" smtClean="0">
                <a:latin typeface="+mj-lt"/>
              </a:rPr>
              <a:t> monitoring system.</a:t>
            </a:r>
          </a:p>
          <a:p>
            <a:r>
              <a:rPr lang="en-US" altLang="ko-KR" b="1" dirty="0">
                <a:latin typeface="+mj-lt"/>
              </a:rPr>
              <a:t> </a:t>
            </a:r>
            <a:r>
              <a:rPr lang="en-US" altLang="ko-KR" b="1" dirty="0" smtClean="0">
                <a:latin typeface="+mj-lt"/>
              </a:rPr>
              <a:t>  1 </a:t>
            </a:r>
            <a:r>
              <a:rPr lang="en-US" altLang="ko-KR" b="1" dirty="0">
                <a:latin typeface="+mj-lt"/>
              </a:rPr>
              <a:t>B</a:t>
            </a:r>
            <a:r>
              <a:rPr lang="en-US" altLang="ko-KR" b="1" dirty="0" smtClean="0">
                <a:latin typeface="+mj-lt"/>
              </a:rPr>
              <a:t>ase station for 5G connection.</a:t>
            </a:r>
          </a:p>
          <a:p>
            <a:r>
              <a:rPr lang="en-US" altLang="ko-KR" b="1" dirty="0" smtClean="0">
                <a:latin typeface="+mj-lt"/>
              </a:rPr>
              <a:t>   4 POP’s.</a:t>
            </a:r>
          </a:p>
          <a:p>
            <a:r>
              <a:rPr lang="en-US" altLang="ko-KR" b="1" dirty="0">
                <a:latin typeface="+mj-lt"/>
              </a:rPr>
              <a:t> </a:t>
            </a:r>
            <a:r>
              <a:rPr lang="en-US" altLang="ko-KR" b="1" dirty="0" smtClean="0">
                <a:latin typeface="+mj-lt"/>
              </a:rPr>
              <a:t>  1 DID.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767336" y="5286731"/>
            <a:ext cx="34888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+mj-lt"/>
              </a:rPr>
              <a:t>Key Features</a:t>
            </a:r>
          </a:p>
          <a:p>
            <a:r>
              <a:rPr lang="en-US" altLang="ko-KR" b="1" dirty="0" smtClean="0">
                <a:latin typeface="+mj-lt"/>
              </a:rPr>
              <a:t>* Personalized production</a:t>
            </a:r>
          </a:p>
          <a:p>
            <a:r>
              <a:rPr lang="en-US" altLang="ko-KR" b="1" dirty="0" smtClean="0">
                <a:latin typeface="+mj-lt"/>
              </a:rPr>
              <a:t>* 5G-based connected factory</a:t>
            </a:r>
          </a:p>
        </p:txBody>
      </p:sp>
    </p:spTree>
    <p:extLst>
      <p:ext uri="{BB962C8B-B14F-4D97-AF65-F5344CB8AC3E}">
        <p14:creationId xmlns:p14="http://schemas.microsoft.com/office/powerpoint/2010/main" val="26444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Personalized Production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2775-8AFA-4C0E-ABB6-453B16820F48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3539736" y="3015384"/>
            <a:ext cx="1958916" cy="4191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Design Assist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89" name="직선 화살표 연결선 88"/>
          <p:cNvCxnSpPr>
            <a:endCxn id="88" idx="1"/>
          </p:cNvCxnSpPr>
          <p:nvPr/>
        </p:nvCxnSpPr>
        <p:spPr>
          <a:xfrm>
            <a:off x="2836036" y="3224934"/>
            <a:ext cx="7037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2858168" y="2911047"/>
            <a:ext cx="6726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75000"/>
                  </a:schemeClr>
                </a:solidFill>
              </a:rPr>
              <a:t>Order</a:t>
            </a:r>
            <a:endParaRPr lang="ko-KR" alt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94" name="직선 화살표 연결선 93"/>
          <p:cNvCxnSpPr>
            <a:stCxn id="88" idx="3"/>
          </p:cNvCxnSpPr>
          <p:nvPr/>
        </p:nvCxnSpPr>
        <p:spPr>
          <a:xfrm>
            <a:off x="5498652" y="3224934"/>
            <a:ext cx="19384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6711096" y="3978303"/>
            <a:ext cx="4047721" cy="1815882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5">
                    <a:lumMod val="75000"/>
                  </a:schemeClr>
                </a:solidFill>
              </a:rPr>
              <a:t>Tools </a:t>
            </a:r>
          </a:p>
          <a:p>
            <a:pPr marL="171450" indent="-171450">
              <a:buFontTx/>
              <a:buChar char="-"/>
            </a:pPr>
            <a:r>
              <a:rPr lang="en-US" altLang="ko-KR" sz="1400" b="1" dirty="0" smtClean="0">
                <a:solidFill>
                  <a:schemeClr val="accent5">
                    <a:lumMod val="75000"/>
                  </a:schemeClr>
                </a:solidFill>
              </a:rPr>
              <a:t>Personalized Taste Profile</a:t>
            </a:r>
            <a:endParaRPr lang="en-US" altLang="ko-KR" sz="14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400" b="1" dirty="0" smtClean="0">
                <a:solidFill>
                  <a:schemeClr val="accent5">
                    <a:lumMod val="75000"/>
                  </a:schemeClr>
                </a:solidFill>
              </a:rPr>
              <a:t>Design Editor</a:t>
            </a:r>
          </a:p>
          <a:p>
            <a:pPr marL="171450" indent="-171450">
              <a:buFontTx/>
              <a:buChar char="-"/>
            </a:pPr>
            <a:r>
              <a:rPr lang="en-US" altLang="ko-KR" sz="1400" b="1" dirty="0" smtClean="0">
                <a:solidFill>
                  <a:schemeClr val="accent5">
                    <a:lumMod val="75000"/>
                  </a:schemeClr>
                </a:solidFill>
              </a:rPr>
              <a:t>3D Mechanical Model</a:t>
            </a:r>
          </a:p>
          <a:p>
            <a:pPr marL="171450" indent="-171450">
              <a:buFontTx/>
              <a:buChar char="-"/>
            </a:pPr>
            <a:r>
              <a:rPr lang="en-US" altLang="ko-KR" sz="1400" b="1" dirty="0" smtClean="0">
                <a:solidFill>
                  <a:schemeClr val="accent5">
                    <a:lumMod val="75000"/>
                  </a:schemeClr>
                </a:solidFill>
              </a:rPr>
              <a:t>Functional Model</a:t>
            </a:r>
          </a:p>
          <a:p>
            <a:pPr marL="171450" indent="-171450">
              <a:buFontTx/>
              <a:buChar char="-"/>
            </a:pPr>
            <a:r>
              <a:rPr lang="en-US" altLang="ko-KR" sz="1400" b="1" dirty="0" smtClean="0">
                <a:solidFill>
                  <a:schemeClr val="accent5">
                    <a:lumMod val="75000"/>
                  </a:schemeClr>
                </a:solidFill>
              </a:rPr>
              <a:t>Cost Evaluation</a:t>
            </a:r>
          </a:p>
          <a:p>
            <a:pPr marL="171450" indent="-171450">
              <a:buFontTx/>
              <a:buChar char="-"/>
            </a:pPr>
            <a:r>
              <a:rPr lang="en-US" altLang="ko-KR" sz="1400" b="1" dirty="0" smtClean="0">
                <a:solidFill>
                  <a:schemeClr val="accent5">
                    <a:lumMod val="75000"/>
                  </a:schemeClr>
                </a:solidFill>
              </a:rPr>
              <a:t>Manufacturing-Capability Check</a:t>
            </a:r>
          </a:p>
          <a:p>
            <a:pPr marL="171450" indent="-171450">
              <a:buFontTx/>
              <a:buChar char="-"/>
            </a:pPr>
            <a:r>
              <a:rPr lang="en-US" altLang="ko-KR" sz="1400" b="1" dirty="0" smtClean="0">
                <a:solidFill>
                  <a:schemeClr val="accent5">
                    <a:lumMod val="75000"/>
                  </a:schemeClr>
                </a:solidFill>
              </a:rPr>
              <a:t>Quality Pre-estimation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3560744" y="2269178"/>
            <a:ext cx="1895909" cy="4191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Taste Analysis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74" name="직선 화살표 연결선 73"/>
          <p:cNvCxnSpPr/>
          <p:nvPr/>
        </p:nvCxnSpPr>
        <p:spPr>
          <a:xfrm>
            <a:off x="4506070" y="2688278"/>
            <a:ext cx="2235" cy="32710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3560744" y="3768753"/>
            <a:ext cx="1933471" cy="4191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Product Templates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/>
          <p:cNvCxnSpPr>
            <a:stCxn id="79" idx="0"/>
            <a:endCxn id="88" idx="2"/>
          </p:cNvCxnSpPr>
          <p:nvPr/>
        </p:nvCxnSpPr>
        <p:spPr>
          <a:xfrm flipH="1" flipV="1">
            <a:off x="4519194" y="3434484"/>
            <a:ext cx="8286" cy="3342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>
            <a:off x="5494215" y="3433323"/>
            <a:ext cx="359812" cy="168295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507592" y="2884287"/>
            <a:ext cx="19534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75000"/>
                  </a:schemeClr>
                </a:solidFill>
              </a:rPr>
              <a:t>Manufacturing Execution</a:t>
            </a:r>
            <a:endParaRPr lang="ko-KR" alt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490414" y="1625804"/>
            <a:ext cx="4445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5">
                    <a:lumMod val="75000"/>
                  </a:schemeClr>
                </a:solidFill>
              </a:rPr>
              <a:t>Parameterized Design Assist System</a:t>
            </a:r>
            <a:endParaRPr lang="ko-KR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550" y="3509273"/>
            <a:ext cx="536115" cy="53611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5" t="1306" r="3473" b="14043"/>
          <a:stretch/>
        </p:blipFill>
        <p:spPr>
          <a:xfrm>
            <a:off x="2338581" y="2962913"/>
            <a:ext cx="497455" cy="45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4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Personalized Production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Mass production(MP) for cost-down</a:t>
            </a:r>
          </a:p>
          <a:p>
            <a:r>
              <a:rPr lang="en-US" altLang="ko-KR" dirty="0" smtClean="0"/>
              <a:t>Personalized production(PP) for increasing customer’s satisfaction.</a:t>
            </a:r>
          </a:p>
          <a:p>
            <a:r>
              <a:rPr lang="en-US" altLang="ko-KR" dirty="0" smtClean="0"/>
              <a:t>PP results in increasing manufacturing cost(MC).</a:t>
            </a:r>
          </a:p>
          <a:p>
            <a:r>
              <a:rPr lang="en-US" altLang="ko-KR" dirty="0" smtClean="0"/>
              <a:t>To down the MC of PP, Increase automation-level of production facilities, </a:t>
            </a:r>
            <a:r>
              <a:rPr lang="en-US" altLang="ko-KR" dirty="0" err="1" smtClean="0"/>
              <a:t>a.k.a</a:t>
            </a:r>
            <a:r>
              <a:rPr lang="en-US" altLang="ko-KR" dirty="0" smtClean="0"/>
              <a:t> Factory Automation.</a:t>
            </a:r>
          </a:p>
          <a:p>
            <a:r>
              <a:rPr lang="en-US" altLang="ko-KR" dirty="0" smtClean="0"/>
              <a:t>FA reaches the limit of sustainable cost-down.</a:t>
            </a:r>
          </a:p>
          <a:p>
            <a:r>
              <a:rPr lang="en-US" altLang="ko-KR" dirty="0" smtClean="0"/>
              <a:t>ICT will break such limit.</a:t>
            </a:r>
          </a:p>
          <a:p>
            <a:r>
              <a:rPr lang="en-US" altLang="ko-KR" dirty="0" smtClean="0"/>
              <a:t>By utilizing ICT to PP, we can procure the sustainability of cost-reduction.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2775-8AFA-4C0E-ABB6-453B16820F4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30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Personalized Production in K-Factory</a:t>
            </a:r>
            <a:endParaRPr lang="ko-KR" altLang="en-US" dirty="0"/>
          </a:p>
        </p:txBody>
      </p:sp>
      <p:cxnSp>
        <p:nvCxnSpPr>
          <p:cNvPr id="89" name="직선 화살표 연결선 88"/>
          <p:cNvCxnSpPr/>
          <p:nvPr/>
        </p:nvCxnSpPr>
        <p:spPr>
          <a:xfrm>
            <a:off x="2280568" y="3077224"/>
            <a:ext cx="1003231" cy="404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4136595" y="2818899"/>
            <a:ext cx="6726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Order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1773341" y="3425786"/>
            <a:ext cx="1014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00B0F0"/>
                </a:solidFill>
              </a:rPr>
              <a:t>Order App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51" b="13357"/>
          <a:stretch/>
        </p:blipFill>
        <p:spPr>
          <a:xfrm>
            <a:off x="1762432" y="2773289"/>
            <a:ext cx="518136" cy="616516"/>
          </a:xfrm>
          <a:prstGeom prst="rect">
            <a:avLst/>
          </a:prstGeom>
        </p:spPr>
      </p:pic>
      <p:pic>
        <p:nvPicPr>
          <p:cNvPr id="23" name="Picture 4" descr="Server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38612" y="2773289"/>
            <a:ext cx="606978" cy="606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3338611" y="3477054"/>
            <a:ext cx="760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Order Service Server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184" y="3454643"/>
            <a:ext cx="653496" cy="749028"/>
          </a:xfrm>
          <a:prstGeom prst="rect">
            <a:avLst/>
          </a:prstGeom>
        </p:spPr>
      </p:pic>
      <p:cxnSp>
        <p:nvCxnSpPr>
          <p:cNvPr id="4" name="꺾인 연결선 3"/>
          <p:cNvCxnSpPr/>
          <p:nvPr/>
        </p:nvCxnSpPr>
        <p:spPr>
          <a:xfrm>
            <a:off x="3924846" y="3084598"/>
            <a:ext cx="1102707" cy="358495"/>
          </a:xfrm>
          <a:prstGeom prst="bentConnector2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 7"/>
          <p:cNvCxnSpPr/>
          <p:nvPr/>
        </p:nvCxnSpPr>
        <p:spPr>
          <a:xfrm rot="10800000" flipV="1">
            <a:off x="5306808" y="3071579"/>
            <a:ext cx="1130210" cy="380988"/>
          </a:xfrm>
          <a:prstGeom prst="bentConnector3">
            <a:avLst>
              <a:gd name="adj1" fmla="val 100384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4" descr="Server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54502" y="2829567"/>
            <a:ext cx="606978" cy="606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8428528" y="3501803"/>
            <a:ext cx="760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00B0F0"/>
                </a:solidFill>
              </a:rPr>
              <a:t>Process</a:t>
            </a:r>
          </a:p>
          <a:p>
            <a:r>
              <a:rPr lang="en-US" altLang="ko-KR" sz="1200" b="1" dirty="0" smtClean="0">
                <a:solidFill>
                  <a:srgbClr val="00B0F0"/>
                </a:solidFill>
              </a:rPr>
              <a:t>Control</a:t>
            </a:r>
          </a:p>
          <a:p>
            <a:r>
              <a:rPr lang="en-US" altLang="ko-KR" sz="1200" b="1" dirty="0" smtClean="0">
                <a:solidFill>
                  <a:srgbClr val="00B0F0"/>
                </a:solidFill>
              </a:rPr>
              <a:t>Server</a:t>
            </a:r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9161480" y="3089604"/>
            <a:ext cx="1102549" cy="1741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482626" y="2794656"/>
            <a:ext cx="1035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Order Scan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535772" y="2588066"/>
            <a:ext cx="1035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Production</a:t>
            </a: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Task Issue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4" name="직선 화살표 연결선 53"/>
          <p:cNvCxnSpPr/>
          <p:nvPr/>
        </p:nvCxnSpPr>
        <p:spPr>
          <a:xfrm flipV="1">
            <a:off x="7451953" y="3089604"/>
            <a:ext cx="1102549" cy="1741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9289757" y="2829567"/>
            <a:ext cx="1136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Task Execute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60879" y="2801985"/>
            <a:ext cx="6726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Order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2" name="꺾인 연결선 31"/>
          <p:cNvCxnSpPr>
            <a:stCxn id="27" idx="1"/>
          </p:cNvCxnSpPr>
          <p:nvPr/>
        </p:nvCxnSpPr>
        <p:spPr>
          <a:xfrm rot="10800000">
            <a:off x="3914636" y="3204927"/>
            <a:ext cx="907548" cy="624230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27" idx="3"/>
          </p:cNvCxnSpPr>
          <p:nvPr/>
        </p:nvCxnSpPr>
        <p:spPr>
          <a:xfrm flipV="1">
            <a:off x="5475680" y="3204927"/>
            <a:ext cx="983069" cy="624230"/>
          </a:xfrm>
          <a:prstGeom prst="bentConnector3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4298400" y="3837772"/>
            <a:ext cx="6726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Reply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453841" y="3837772"/>
            <a:ext cx="672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Order Fetch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6552294" y="2922095"/>
            <a:ext cx="797501" cy="4191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accent1">
                    <a:lumMod val="75000"/>
                  </a:schemeClr>
                </a:solidFill>
              </a:rPr>
              <a:t>MES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4669265" y="4267194"/>
            <a:ext cx="1109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00B0F0"/>
                </a:solidFill>
              </a:rPr>
              <a:t>Data Warehouse Server</a:t>
            </a:r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705192">
            <a:off x="10492528" y="2763174"/>
            <a:ext cx="628290" cy="652860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10426563" y="3511905"/>
            <a:ext cx="9272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00B0F0"/>
                </a:solidFill>
              </a:rPr>
              <a:t>Stations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6626" y="1784302"/>
            <a:ext cx="2536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Order</a:t>
            </a:r>
            <a:r>
              <a:rPr lang="ko-KR" altLang="en-US" dirty="0" smtClean="0"/>
              <a:t> </a:t>
            </a:r>
            <a:r>
              <a:rPr lang="en-US" altLang="ko-KR" dirty="0" smtClean="0"/>
              <a:t>Processing Flow</a:t>
            </a:r>
            <a:endParaRPr lang="ko-KR" altLang="en-US" dirty="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5280" y="1642519"/>
            <a:ext cx="515624" cy="565277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6974333" y="2389791"/>
            <a:ext cx="6726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Order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 flipH="1">
            <a:off x="6946983" y="2311101"/>
            <a:ext cx="4061" cy="490884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7196424" y="1765169"/>
            <a:ext cx="805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Operator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5" t="1306" r="3473" b="14043"/>
          <a:stretch/>
        </p:blipFill>
        <p:spPr>
          <a:xfrm>
            <a:off x="1163586" y="2829567"/>
            <a:ext cx="535771" cy="484944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982802" y="3448829"/>
            <a:ext cx="897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Customer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08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Technical Overview of Smart Factory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2775-8AFA-4C0E-ABB6-453B16820F4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4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5G-based K-Factory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Connected Factory</a:t>
            </a:r>
          </a:p>
          <a:p>
            <a:pPr lvl="1"/>
            <a:r>
              <a:rPr lang="en-US" altLang="ko-KR" dirty="0" smtClean="0"/>
              <a:t>5G Connection between physical factory and virtual factory</a:t>
            </a:r>
          </a:p>
          <a:p>
            <a:pPr lvl="2"/>
            <a:r>
              <a:rPr lang="en-US" altLang="ko-KR" dirty="0" smtClean="0"/>
              <a:t>virtual factory in digital-twin : </a:t>
            </a:r>
            <a:r>
              <a:rPr lang="en-US" altLang="ko-KR" dirty="0" err="1" smtClean="0"/>
              <a:t>realtime</a:t>
            </a:r>
            <a:r>
              <a:rPr lang="en-US" altLang="ko-KR" dirty="0" smtClean="0"/>
              <a:t> interworking.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2775-8AFA-4C0E-ABB6-453B16820F48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367630" y="5223058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R&amp;D Lab.</a:t>
            </a:r>
            <a:endParaRPr lang="ko-KR" altLang="en-US" sz="1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5559430" y="2847796"/>
            <a:ext cx="461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HQ</a:t>
            </a:r>
            <a:endParaRPr lang="ko-KR" altLang="en-US" sz="1400" b="1" dirty="0"/>
          </a:p>
        </p:txBody>
      </p:sp>
      <p:sp>
        <p:nvSpPr>
          <p:cNvPr id="32" name="직사각형 31"/>
          <p:cNvSpPr/>
          <p:nvPr/>
        </p:nvSpPr>
        <p:spPr>
          <a:xfrm>
            <a:off x="1694993" y="2530549"/>
            <a:ext cx="547752" cy="355731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F-1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242745" y="2530549"/>
            <a:ext cx="547752" cy="3557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F-2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790497" y="2530549"/>
            <a:ext cx="547752" cy="3557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F-3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117511" y="2885704"/>
            <a:ext cx="990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Factory-1</a:t>
            </a:r>
            <a:endParaRPr lang="ko-KR" altLang="en-US" sz="14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2117511" y="3996157"/>
            <a:ext cx="990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Factory-2</a:t>
            </a:r>
            <a:endParaRPr lang="ko-KR" altLang="en-US" sz="14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5455235" y="3959755"/>
            <a:ext cx="779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Offices</a:t>
            </a:r>
            <a:endParaRPr lang="ko-KR" altLang="en-US" sz="1400" b="1" dirty="0"/>
          </a:p>
        </p:txBody>
      </p:sp>
      <p:sp>
        <p:nvSpPr>
          <p:cNvPr id="41" name="직사각형 40"/>
          <p:cNvSpPr/>
          <p:nvPr/>
        </p:nvSpPr>
        <p:spPr>
          <a:xfrm>
            <a:off x="1694993" y="3604024"/>
            <a:ext cx="547752" cy="3557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F-1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242745" y="3604024"/>
            <a:ext cx="547752" cy="355731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F-2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790497" y="3604024"/>
            <a:ext cx="547752" cy="3557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F-3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117511" y="5184316"/>
            <a:ext cx="990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Factory-3</a:t>
            </a:r>
            <a:endParaRPr lang="ko-KR" altLang="en-US" sz="1400" b="1" dirty="0"/>
          </a:p>
        </p:txBody>
      </p:sp>
      <p:sp>
        <p:nvSpPr>
          <p:cNvPr id="45" name="직사각형 44"/>
          <p:cNvSpPr/>
          <p:nvPr/>
        </p:nvSpPr>
        <p:spPr>
          <a:xfrm>
            <a:off x="1694993" y="4792183"/>
            <a:ext cx="547752" cy="3557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F-1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242745" y="4792183"/>
            <a:ext cx="547752" cy="3557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F-2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790497" y="4792183"/>
            <a:ext cx="547752" cy="355731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F-3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956353" y="4784563"/>
            <a:ext cx="547752" cy="3557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F-1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504105" y="4784563"/>
            <a:ext cx="547752" cy="3557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F-2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051857" y="4784563"/>
            <a:ext cx="547752" cy="3557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F-3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964787" y="3604024"/>
            <a:ext cx="547752" cy="3557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F-1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512539" y="3604024"/>
            <a:ext cx="547752" cy="3557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F-2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060291" y="3604024"/>
            <a:ext cx="547752" cy="3557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F-3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956353" y="2523827"/>
            <a:ext cx="547752" cy="3557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F-1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504105" y="2523827"/>
            <a:ext cx="547752" cy="3557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F-2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051857" y="2523827"/>
            <a:ext cx="547752" cy="3557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F-3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59" name="직선 연결선 58"/>
          <p:cNvCxnSpPr>
            <a:stCxn id="34" idx="3"/>
          </p:cNvCxnSpPr>
          <p:nvPr/>
        </p:nvCxnSpPr>
        <p:spPr>
          <a:xfrm flipV="1">
            <a:off x="3338249" y="2708414"/>
            <a:ext cx="649476" cy="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H="1">
            <a:off x="3964865" y="2708414"/>
            <a:ext cx="7620" cy="68958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V="1">
            <a:off x="4306877" y="4980130"/>
            <a:ext cx="649476" cy="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H="1">
            <a:off x="4299257" y="2708414"/>
            <a:ext cx="7620" cy="68958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H="1">
            <a:off x="4303405" y="4306254"/>
            <a:ext cx="7620" cy="68958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 flipV="1">
            <a:off x="4287649" y="2718372"/>
            <a:ext cx="649476" cy="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>
            <a:endCxn id="51" idx="1"/>
          </p:cNvCxnSpPr>
          <p:nvPr/>
        </p:nvCxnSpPr>
        <p:spPr>
          <a:xfrm>
            <a:off x="4689360" y="3781889"/>
            <a:ext cx="275427" cy="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3372290" y="3781889"/>
            <a:ext cx="275427" cy="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 flipH="1">
            <a:off x="3982849" y="4298582"/>
            <a:ext cx="7620" cy="68958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 flipV="1">
            <a:off x="3323751" y="4980129"/>
            <a:ext cx="649476" cy="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/>
          <p:cNvSpPr/>
          <p:nvPr/>
        </p:nvSpPr>
        <p:spPr>
          <a:xfrm>
            <a:off x="2134535" y="5897007"/>
            <a:ext cx="547752" cy="355731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F-n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305442" y="5920983"/>
            <a:ext cx="547752" cy="3557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F-n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701435" y="5920983"/>
            <a:ext cx="1357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Physical Factory</a:t>
            </a:r>
            <a:endParaRPr lang="ko-KR" altLang="en-US" sz="1200" b="1" dirty="0"/>
          </a:p>
        </p:txBody>
      </p:sp>
      <p:sp>
        <p:nvSpPr>
          <p:cNvPr id="77" name="TextBox 76"/>
          <p:cNvSpPr txBox="1"/>
          <p:nvPr/>
        </p:nvSpPr>
        <p:spPr>
          <a:xfrm>
            <a:off x="4946701" y="5929676"/>
            <a:ext cx="12625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Virtual Factory</a:t>
            </a:r>
            <a:endParaRPr lang="ko-KR" altLang="en-US" sz="1200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8457619" y="3781890"/>
            <a:ext cx="208743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002060"/>
                </a:solidFill>
              </a:rPr>
              <a:t>Broad Bandwidth</a:t>
            </a:r>
          </a:p>
          <a:p>
            <a:r>
              <a:rPr lang="en-US" altLang="ko-KR" sz="1400" b="1" dirty="0" smtClean="0">
                <a:solidFill>
                  <a:srgbClr val="002060"/>
                </a:solidFill>
              </a:rPr>
              <a:t>High Speed</a:t>
            </a:r>
          </a:p>
          <a:p>
            <a:r>
              <a:rPr lang="en-US" altLang="ko-KR" sz="1400" b="1" dirty="0" smtClean="0">
                <a:solidFill>
                  <a:srgbClr val="002060"/>
                </a:solidFill>
              </a:rPr>
              <a:t>Low Net Delay</a:t>
            </a:r>
          </a:p>
          <a:p>
            <a:r>
              <a:rPr lang="en-US" altLang="ko-KR" sz="1400" b="1" dirty="0" smtClean="0">
                <a:solidFill>
                  <a:srgbClr val="002060"/>
                </a:solidFill>
              </a:rPr>
              <a:t>Seamless Connectivity</a:t>
            </a:r>
          </a:p>
          <a:p>
            <a:r>
              <a:rPr lang="en-US" altLang="ko-KR" sz="1400" b="1" dirty="0" smtClean="0">
                <a:solidFill>
                  <a:srgbClr val="002060"/>
                </a:solidFill>
              </a:rPr>
              <a:t>High </a:t>
            </a:r>
            <a:r>
              <a:rPr lang="en-US" altLang="ko-KR" sz="1400" b="1" dirty="0" err="1" smtClean="0">
                <a:solidFill>
                  <a:srgbClr val="002060"/>
                </a:solidFill>
              </a:rPr>
              <a:t>QoS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951" y="2902245"/>
            <a:ext cx="826311" cy="635624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9108873" y="2973634"/>
            <a:ext cx="1417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Expectations</a:t>
            </a:r>
            <a:endParaRPr lang="ko-KR" altLang="en-US" sz="1600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3903268" y="3422443"/>
            <a:ext cx="492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ko-KR" alt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41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5G-based K-Factory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838200" y="1023815"/>
            <a:ext cx="10515600" cy="377977"/>
          </a:xfrm>
        </p:spPr>
        <p:txBody>
          <a:bodyPr/>
          <a:lstStyle/>
          <a:p>
            <a:r>
              <a:rPr lang="en-US" altLang="ko-KR" dirty="0" smtClean="0"/>
              <a:t>Emerging technologies for connected factory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2775-8AFA-4C0E-ABB6-453B16820F48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273044" y="1581179"/>
            <a:ext cx="2568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C00000"/>
                </a:solidFill>
              </a:rPr>
              <a:t>Tele-presence Technique</a:t>
            </a:r>
            <a:endParaRPr lang="ko-KR" altLang="en-US" sz="1600" b="1" dirty="0">
              <a:solidFill>
                <a:srgbClr val="C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044" y="1996677"/>
            <a:ext cx="3549650" cy="20478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340" y="4628323"/>
            <a:ext cx="3093720" cy="2051271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196340" y="4226280"/>
            <a:ext cx="2363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C00000"/>
                </a:solidFill>
              </a:rPr>
              <a:t>Tele-operating System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265" y="2203738"/>
            <a:ext cx="4371975" cy="3505200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5630033" y="1865184"/>
            <a:ext cx="40426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C00000"/>
                </a:solidFill>
              </a:rPr>
              <a:t>HILS(Hardware In the Loop Simulation)</a:t>
            </a:r>
          </a:p>
        </p:txBody>
      </p:sp>
    </p:spTree>
    <p:extLst>
      <p:ext uri="{BB962C8B-B14F-4D97-AF65-F5344CB8AC3E}">
        <p14:creationId xmlns:p14="http://schemas.microsoft.com/office/powerpoint/2010/main" val="41584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Curriculum of</a:t>
            </a:r>
            <a:r>
              <a:rPr lang="ko-KR" altLang="en-US" dirty="0" smtClean="0"/>
              <a:t> </a:t>
            </a:r>
            <a:r>
              <a:rPr lang="en-US" altLang="ko-KR" dirty="0" smtClean="0"/>
              <a:t>K-Factory</a:t>
            </a:r>
            <a:endParaRPr lang="ko-KR" altLang="en-US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2775-8AFA-4C0E-ABB6-453B16820F48}" type="slidenum">
              <a:rPr lang="ko-KR" altLang="en-US" smtClean="0"/>
              <a:t>32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311132"/>
              </p:ext>
            </p:extLst>
          </p:nvPr>
        </p:nvGraphicFramePr>
        <p:xfrm>
          <a:off x="634997" y="895879"/>
          <a:ext cx="10975977" cy="5872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694">
                  <a:extLst>
                    <a:ext uri="{9D8B030D-6E8A-4147-A177-3AD203B41FA5}">
                      <a16:colId xmlns:a16="http://schemas.microsoft.com/office/drawing/2014/main" val="2922711359"/>
                    </a:ext>
                  </a:extLst>
                </a:gridCol>
                <a:gridCol w="1399511">
                  <a:extLst>
                    <a:ext uri="{9D8B030D-6E8A-4147-A177-3AD203B41FA5}">
                      <a16:colId xmlns:a16="http://schemas.microsoft.com/office/drawing/2014/main" val="4120629240"/>
                    </a:ext>
                  </a:extLst>
                </a:gridCol>
                <a:gridCol w="1991348">
                  <a:extLst>
                    <a:ext uri="{9D8B030D-6E8A-4147-A177-3AD203B41FA5}">
                      <a16:colId xmlns:a16="http://schemas.microsoft.com/office/drawing/2014/main" val="1843427488"/>
                    </a:ext>
                  </a:extLst>
                </a:gridCol>
                <a:gridCol w="2533650">
                  <a:extLst>
                    <a:ext uri="{9D8B030D-6E8A-4147-A177-3AD203B41FA5}">
                      <a16:colId xmlns:a16="http://schemas.microsoft.com/office/drawing/2014/main" val="2472192104"/>
                    </a:ext>
                  </a:extLst>
                </a:gridCol>
                <a:gridCol w="2000250">
                  <a:extLst>
                    <a:ext uri="{9D8B030D-6E8A-4147-A177-3AD203B41FA5}">
                      <a16:colId xmlns:a16="http://schemas.microsoft.com/office/drawing/2014/main" val="3957028982"/>
                    </a:ext>
                  </a:extLst>
                </a:gridCol>
                <a:gridCol w="1914524">
                  <a:extLst>
                    <a:ext uri="{9D8B030D-6E8A-4147-A177-3AD203B41FA5}">
                      <a16:colId xmlns:a16="http://schemas.microsoft.com/office/drawing/2014/main" val="381027221"/>
                    </a:ext>
                  </a:extLst>
                </a:gridCol>
              </a:tblGrid>
              <a:tr h="2725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Field</a:t>
                      </a:r>
                      <a:endParaRPr lang="ko-KR" altLang="en-US" sz="12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 smtClean="0"/>
                        <a:t>Level</a:t>
                      </a:r>
                    </a:p>
                    <a:p>
                      <a:pPr algn="l" latinLnBrk="1"/>
                      <a:r>
                        <a:rPr lang="en-US" altLang="ko-KR" sz="1200" b="1" dirty="0" smtClean="0"/>
                        <a:t>Key Tech.</a:t>
                      </a:r>
                      <a:r>
                        <a:rPr lang="ko-KR" altLang="en-US" sz="1200" b="1" dirty="0" smtClean="0"/>
                        <a:t> </a:t>
                      </a:r>
                      <a:endParaRPr lang="ko-KR" altLang="en-US" sz="12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TlToB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Fundamental</a:t>
                      </a:r>
                      <a:endParaRPr lang="ko-KR" altLang="en-US" sz="12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Professional</a:t>
                      </a:r>
                      <a:endParaRPr lang="ko-KR" altLang="en-US" sz="12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Expert</a:t>
                      </a:r>
                      <a:endParaRPr lang="ko-KR" altLang="en-US" sz="12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Master</a:t>
                      </a:r>
                      <a:endParaRPr lang="ko-KR" altLang="en-US" sz="12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0918154"/>
                  </a:ext>
                </a:extLst>
              </a:tr>
              <a:tr h="331923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C00000"/>
                          </a:solidFill>
                        </a:rPr>
                        <a:t>FMS</a:t>
                      </a:r>
                      <a:endParaRPr lang="ko-KR" altLang="en-US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PLC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 smtClean="0">
                          <a:effectLst/>
                        </a:rPr>
                        <a:t>PLC Basic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</a:rPr>
                        <a:t>PLC </a:t>
                      </a:r>
                      <a:r>
                        <a:rPr lang="en-US" altLang="ko-KR" sz="1200" b="0" u="none" strike="noStrike" dirty="0" smtClean="0">
                          <a:effectLst/>
                        </a:rPr>
                        <a:t>&amp;</a:t>
                      </a:r>
                      <a:r>
                        <a:rPr lang="en-US" altLang="ko-KR" sz="1200" b="0" u="none" strike="noStrike" baseline="0" dirty="0" smtClean="0">
                          <a:effectLst/>
                        </a:rPr>
                        <a:t> Servo Control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 smtClean="0">
                          <a:effectLst/>
                        </a:rPr>
                        <a:t>PLC Network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smtClean="0">
                          <a:effectLst/>
                        </a:rPr>
                        <a:t>Smart Process Design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4750619"/>
                  </a:ext>
                </a:extLst>
              </a:tr>
              <a:tr h="4092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Robot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smtClean="0">
                          <a:effectLst/>
                        </a:rPr>
                        <a:t>Robot Engineering Practice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smtClean="0">
                          <a:effectLst/>
                        </a:rPr>
                        <a:t>Robot Control &amp; Simulation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smtClean="0">
                          <a:effectLst/>
                        </a:rPr>
                        <a:t>Intelligent Robot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74716821"/>
                  </a:ext>
                </a:extLst>
              </a:tr>
              <a:tr h="5466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Sensor,</a:t>
                      </a:r>
                      <a:r>
                        <a:rPr lang="en-US" altLang="ko-KR" sz="1200" b="1" baseline="0" dirty="0" smtClean="0"/>
                        <a:t> </a:t>
                      </a:r>
                      <a:r>
                        <a:rPr lang="en-US" altLang="ko-KR" sz="1200" b="1" dirty="0" smtClean="0"/>
                        <a:t>Actuator, </a:t>
                      </a:r>
                    </a:p>
                    <a:p>
                      <a:pPr algn="ctr" latinLnBrk="1"/>
                      <a:r>
                        <a:rPr lang="en-US" altLang="ko-KR" sz="1200" b="1" dirty="0" smtClean="0"/>
                        <a:t>Control</a:t>
                      </a:r>
                      <a:r>
                        <a:rPr lang="ko-KR" altLang="en-US" sz="1200" b="1" dirty="0" smtClean="0"/>
                        <a:t> 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smtClean="0">
                          <a:effectLst/>
                        </a:rPr>
                        <a:t>Sensor Overview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smtClean="0">
                          <a:effectLst/>
                        </a:rPr>
                        <a:t>Sensor &amp; Actuator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smtClean="0">
                          <a:effectLst/>
                        </a:rPr>
                        <a:t>Measurement &amp; Control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91769496"/>
                  </a:ext>
                </a:extLst>
              </a:tr>
              <a:tr h="1659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 smtClean="0"/>
                        <a:t>Vision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smtClean="0">
                          <a:effectLst/>
                        </a:rPr>
                        <a:t>Image Processing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smtClean="0">
                          <a:effectLst/>
                        </a:rPr>
                        <a:t>Computer Vision &amp; Application Practice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smtClean="0">
                          <a:effectLst/>
                        </a:rPr>
                        <a:t>Computer</a:t>
                      </a:r>
                      <a:r>
                        <a:rPr lang="en-US" altLang="ko-KR" sz="1200" b="0" u="none" strike="noStrike" baseline="0" dirty="0" smtClean="0">
                          <a:effectLst/>
                        </a:rPr>
                        <a:t> Vision Application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82607852"/>
                  </a:ext>
                </a:extLst>
              </a:tr>
              <a:tr h="2374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3D printing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effectLst/>
                        </a:rPr>
                        <a:t>3D </a:t>
                      </a:r>
                      <a:r>
                        <a:rPr lang="en-US" sz="1200" b="0" u="none" strike="noStrike" dirty="0" smtClean="0">
                          <a:effectLst/>
                        </a:rPr>
                        <a:t>Modeling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</a:rPr>
                        <a:t>3D </a:t>
                      </a:r>
                      <a:r>
                        <a:rPr lang="en-US" altLang="ko-KR" sz="1200" b="0" u="none" strike="noStrike" dirty="0" smtClean="0">
                          <a:effectLst/>
                        </a:rPr>
                        <a:t>Product Design Practice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effectLst/>
                        </a:rPr>
                        <a:t>3D </a:t>
                      </a:r>
                      <a:r>
                        <a:rPr lang="en-US" sz="1200" b="0" u="none" strike="noStrike" dirty="0" smtClean="0">
                          <a:effectLst/>
                        </a:rPr>
                        <a:t>Printing</a:t>
                      </a:r>
                      <a:r>
                        <a:rPr lang="en-US" sz="1200" b="0" u="none" strike="noStrike" baseline="0" dirty="0" smtClean="0">
                          <a:effectLst/>
                        </a:rPr>
                        <a:t> Application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32729613"/>
                  </a:ext>
                </a:extLst>
              </a:tr>
              <a:tr h="3150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 smtClean="0"/>
                        <a:t>CPS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 smtClean="0">
                          <a:effectLst/>
                        </a:rPr>
                        <a:t>CPS Overview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smtClean="0">
                          <a:effectLst/>
                        </a:rPr>
                        <a:t>Virtual Factory</a:t>
                      </a:r>
                      <a:r>
                        <a:rPr lang="en-US" altLang="ko-KR" sz="1200" b="0" u="none" strike="noStrike" baseline="0" dirty="0" smtClean="0">
                          <a:effectLst/>
                        </a:rPr>
                        <a:t> Simulation Practice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smtClean="0">
                          <a:effectLst/>
                        </a:rPr>
                        <a:t>Process Optimization </a:t>
                      </a:r>
                    </a:p>
                    <a:p>
                      <a:pPr algn="ctr" fontAlgn="ctr"/>
                      <a:r>
                        <a:rPr lang="en-US" altLang="ko-KR" sz="1200" b="0" u="none" strike="noStrike" dirty="0" smtClean="0">
                          <a:effectLst/>
                        </a:rPr>
                        <a:t>using</a:t>
                      </a:r>
                      <a:r>
                        <a:rPr lang="en-US" altLang="ko-KR" sz="1200" b="0" u="none" strike="noStrike" baseline="0" dirty="0" smtClean="0">
                          <a:effectLst/>
                        </a:rPr>
                        <a:t> </a:t>
                      </a:r>
                      <a:r>
                        <a:rPr lang="en-US" altLang="ko-KR" sz="1200" b="0" u="none" strike="noStrike" dirty="0" smtClean="0">
                          <a:effectLst/>
                        </a:rPr>
                        <a:t>CPS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 smtClean="0">
                          <a:effectLst/>
                        </a:rPr>
                        <a:t>CPS</a:t>
                      </a:r>
                      <a:r>
                        <a:rPr lang="en-US" altLang="ko-KR" sz="1200" b="0" u="none" strike="noStrike" baseline="0" dirty="0" smtClean="0">
                          <a:effectLst/>
                        </a:rPr>
                        <a:t> Design </a:t>
                      </a:r>
                    </a:p>
                    <a:p>
                      <a:pPr algn="ctr" fontAlgn="b"/>
                      <a:r>
                        <a:rPr lang="en-US" altLang="ko-KR" sz="1200" b="0" u="none" strike="noStrike" baseline="0" dirty="0" smtClean="0">
                          <a:effectLst/>
                        </a:rPr>
                        <a:t>of </a:t>
                      </a:r>
                      <a:r>
                        <a:rPr lang="en-US" altLang="ko-KR" sz="1200" b="0" u="none" strike="noStrike" dirty="0" smtClean="0">
                          <a:effectLst/>
                        </a:rPr>
                        <a:t>Smart Process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86821915"/>
                  </a:ext>
                </a:extLst>
              </a:tr>
              <a:tr h="3319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Process Design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smtClean="0">
                          <a:effectLst/>
                        </a:rPr>
                        <a:t>FA &amp;</a:t>
                      </a:r>
                      <a:r>
                        <a:rPr lang="en-US" altLang="ko-KR" sz="1200" b="0" u="none" strike="noStrike" baseline="0" dirty="0" smtClean="0">
                          <a:effectLst/>
                        </a:rPr>
                        <a:t> Smart Factory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smtClean="0">
                          <a:effectLst/>
                        </a:rPr>
                        <a:t>Process Control of SF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smtClean="0">
                          <a:effectLst/>
                        </a:rPr>
                        <a:t>Process Optimization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73138977"/>
                  </a:ext>
                </a:extLst>
              </a:tr>
              <a:tr h="3319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Manufacturing</a:t>
                      </a:r>
                    </a:p>
                    <a:p>
                      <a:pPr algn="ctr" latinLnBrk="1"/>
                      <a:r>
                        <a:rPr lang="en-US" altLang="ko-KR" sz="1200" b="1" baseline="0" dirty="0" smtClean="0"/>
                        <a:t>Management.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smtClean="0">
                          <a:effectLst/>
                        </a:rPr>
                        <a:t>Understanding</a:t>
                      </a:r>
                      <a:r>
                        <a:rPr lang="en-US" altLang="ko-KR" sz="1200" b="0" u="none" strike="noStrike" baseline="0" dirty="0" smtClean="0">
                          <a:effectLst/>
                        </a:rPr>
                        <a:t> of Production Quality Management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smtClean="0">
                          <a:effectLst/>
                        </a:rPr>
                        <a:t>Theory</a:t>
                      </a:r>
                      <a:r>
                        <a:rPr lang="en-US" altLang="ko-KR" sz="1200" b="0" u="none" strike="noStrike" baseline="0" dirty="0" smtClean="0">
                          <a:effectLst/>
                        </a:rPr>
                        <a:t> of Production Quality Management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smtClean="0">
                          <a:effectLst/>
                        </a:rPr>
                        <a:t>Enterprise</a:t>
                      </a:r>
                      <a:r>
                        <a:rPr lang="en-US" altLang="ko-KR" sz="1200" b="0" u="none" strike="noStrike" baseline="0" dirty="0" smtClean="0">
                          <a:effectLst/>
                        </a:rPr>
                        <a:t> Resource Management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3058173"/>
                  </a:ext>
                </a:extLst>
              </a:tr>
              <a:tr h="331923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C00000"/>
                          </a:solidFill>
                        </a:rPr>
                        <a:t>ICT</a:t>
                      </a:r>
                      <a:endParaRPr lang="ko-KR" altLang="en-US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 smtClean="0"/>
                        <a:t>IoT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 err="1" smtClean="0">
                          <a:effectLst/>
                        </a:rPr>
                        <a:t>IoT</a:t>
                      </a:r>
                      <a:r>
                        <a:rPr lang="en-US" sz="1200" b="0" u="none" strike="noStrike" dirty="0" smtClean="0">
                          <a:effectLst/>
                        </a:rPr>
                        <a:t> Overview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err="1" smtClean="0">
                          <a:effectLst/>
                        </a:rPr>
                        <a:t>IoT</a:t>
                      </a:r>
                      <a:r>
                        <a:rPr lang="en-US" altLang="ko-KR" sz="1200" b="0" u="none" strike="noStrike" dirty="0" smtClean="0">
                          <a:effectLst/>
                        </a:rPr>
                        <a:t> Network,</a:t>
                      </a:r>
                      <a:r>
                        <a:rPr lang="en-US" altLang="ko-KR" sz="1200" b="0" u="none" strike="noStrike" baseline="0" dirty="0" smtClean="0">
                          <a:effectLst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altLang="ko-KR" sz="1200" b="0" u="none" strike="noStrike" baseline="0" dirty="0" smtClean="0">
                          <a:effectLst/>
                        </a:rPr>
                        <a:t>Sensor/Actuator Control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 err="1" smtClean="0">
                          <a:effectLst/>
                        </a:rPr>
                        <a:t>IoT</a:t>
                      </a:r>
                      <a:r>
                        <a:rPr lang="en-US" sz="1200" b="0" u="none" strike="noStrike" dirty="0" smtClean="0">
                          <a:effectLst/>
                        </a:rPr>
                        <a:t> Application &amp; Security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err="1" smtClean="0">
                          <a:effectLst/>
                        </a:rPr>
                        <a:t>IoT</a:t>
                      </a:r>
                      <a:r>
                        <a:rPr lang="en-US" altLang="ko-KR" sz="1200" b="0" u="none" strike="noStrike" dirty="0" smtClean="0">
                          <a:effectLst/>
                        </a:rPr>
                        <a:t> System Design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69655957"/>
                  </a:ext>
                </a:extLst>
              </a:tr>
              <a:tr h="3894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Big Data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smtClean="0">
                          <a:effectLst/>
                        </a:rPr>
                        <a:t>Big Data Overview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smtClean="0">
                          <a:effectLst/>
                        </a:rPr>
                        <a:t>Big Data Collection/Storage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smtClean="0">
                          <a:effectLst/>
                        </a:rPr>
                        <a:t>Big Data Analysis &amp; Visualization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smtClean="0">
                          <a:effectLst/>
                        </a:rPr>
                        <a:t>Bit Data</a:t>
                      </a:r>
                      <a:r>
                        <a:rPr lang="en-US" altLang="ko-KR" sz="1200" b="0" u="none" strike="noStrike" baseline="0" dirty="0" smtClean="0">
                          <a:effectLst/>
                        </a:rPr>
                        <a:t> based Process Optimization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623854"/>
                  </a:ext>
                </a:extLst>
              </a:tr>
              <a:tr h="3319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AI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Machine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 Learning Overview 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smtClean="0">
                          <a:effectLst/>
                        </a:rPr>
                        <a:t>Deep Learning Theory &amp; Practice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smtClean="0">
                          <a:effectLst/>
                        </a:rPr>
                        <a:t>Machine Learning Application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58769287"/>
                  </a:ext>
                </a:extLst>
              </a:tr>
              <a:tr h="3319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Cloud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Intro.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 To Cloud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smtClean="0">
                          <a:effectLst/>
                        </a:rPr>
                        <a:t>Cloud Platform Practice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smtClean="0">
                          <a:effectLst/>
                        </a:rPr>
                        <a:t>Cloud Service Application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68153296"/>
                  </a:ext>
                </a:extLst>
              </a:tr>
              <a:tr h="3319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AR/VR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Graphics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 Overview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 smtClean="0">
                          <a:effectLst/>
                        </a:rPr>
                        <a:t>AR/VR</a:t>
                      </a:r>
                      <a:r>
                        <a:rPr lang="en-US" sz="1200" b="0" u="none" strike="noStrike" baseline="0" dirty="0" smtClean="0">
                          <a:effectLst/>
                        </a:rPr>
                        <a:t> Programming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smtClean="0">
                          <a:effectLst/>
                        </a:rPr>
                        <a:t>Vision-based</a:t>
                      </a:r>
                      <a:r>
                        <a:rPr lang="ko-KR" altLang="en-US" sz="1200" b="0" u="none" strike="noStrike" dirty="0" smtClean="0">
                          <a:effectLst/>
                        </a:rPr>
                        <a:t> </a:t>
                      </a:r>
                      <a:r>
                        <a:rPr lang="en-US" altLang="ko-KR" sz="1200" b="0" u="none" strike="noStrike" dirty="0">
                          <a:effectLst/>
                        </a:rPr>
                        <a:t>AR/VR </a:t>
                      </a:r>
                      <a:r>
                        <a:rPr lang="en-US" altLang="ko-KR" sz="1200" b="0" u="none" strike="noStrike" dirty="0" smtClean="0">
                          <a:effectLst/>
                        </a:rPr>
                        <a:t>Application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effectLst/>
                        </a:rPr>
                        <a:t>AR/VR </a:t>
                      </a:r>
                      <a:r>
                        <a:rPr lang="en-US" sz="1200" b="0" u="none" strike="noStrike" dirty="0" smtClean="0">
                          <a:effectLst/>
                        </a:rPr>
                        <a:t>based Process</a:t>
                      </a:r>
                      <a:r>
                        <a:rPr lang="ko-KR" altLang="en-US" sz="1200" b="0" u="none" strike="noStrike" baseline="0" dirty="0" smtClean="0">
                          <a:effectLst/>
                        </a:rPr>
                        <a:t> </a:t>
                      </a:r>
                      <a:r>
                        <a:rPr lang="en-US" altLang="ko-KR" sz="1200" b="0" u="none" strike="noStrike" baseline="0" dirty="0" smtClean="0">
                          <a:effectLst/>
                        </a:rPr>
                        <a:t>Management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50365881"/>
                  </a:ext>
                </a:extLst>
              </a:tr>
              <a:tr h="3319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Security</a:t>
                      </a:r>
                      <a:r>
                        <a:rPr lang="ko-KR" altLang="en-US" sz="1200" b="1" dirty="0" smtClean="0"/>
                        <a:t> 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smtClean="0">
                          <a:effectLst/>
                        </a:rPr>
                        <a:t>Information Security Overview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smtClean="0">
                          <a:effectLst/>
                        </a:rPr>
                        <a:t>System &amp; Network Security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dirty="0" smtClean="0"/>
                        <a:t>Intrusion Detection and Response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63423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701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IoT of K-Factory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2775-8AFA-4C0E-ABB6-453B16820F48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16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IoT</a:t>
            </a:r>
            <a:r>
              <a:rPr lang="en-US" altLang="ko-KR" dirty="0" smtClean="0"/>
              <a:t> Services of K-Factory</a:t>
            </a:r>
            <a:endParaRPr lang="ko-KR" altLang="en-US" dirty="0"/>
          </a:p>
        </p:txBody>
      </p:sp>
      <p:sp>
        <p:nvSpPr>
          <p:cNvPr id="49" name="내용 개체 틀 4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Collection</a:t>
            </a:r>
          </a:p>
          <a:p>
            <a:pPr lvl="1"/>
            <a:r>
              <a:rPr lang="en-US" altLang="ko-KR" dirty="0" err="1" smtClean="0"/>
              <a:t>Realtime</a:t>
            </a:r>
            <a:r>
              <a:rPr lang="en-US" altLang="ko-KR" dirty="0" smtClean="0"/>
              <a:t> data collection</a:t>
            </a:r>
          </a:p>
          <a:p>
            <a:r>
              <a:rPr lang="en-US" altLang="ko-KR" dirty="0" smtClean="0"/>
              <a:t>Storing</a:t>
            </a:r>
          </a:p>
          <a:p>
            <a:pPr lvl="1"/>
            <a:r>
              <a:rPr lang="en-US" altLang="ko-KR" dirty="0" smtClean="0"/>
              <a:t>Distributed secure data storage</a:t>
            </a:r>
          </a:p>
          <a:p>
            <a:r>
              <a:rPr lang="en-US" altLang="ko-KR" dirty="0" smtClean="0"/>
              <a:t>Analyzing</a:t>
            </a:r>
          </a:p>
          <a:p>
            <a:pPr lvl="1"/>
            <a:r>
              <a:rPr lang="en-US" altLang="ko-KR" dirty="0" smtClean="0"/>
              <a:t>Statistical analysis, Data mining</a:t>
            </a:r>
          </a:p>
          <a:p>
            <a:r>
              <a:rPr lang="en-US" altLang="ko-KR" dirty="0" smtClean="0"/>
              <a:t>Visualizing</a:t>
            </a:r>
          </a:p>
          <a:p>
            <a:pPr lvl="1"/>
            <a:r>
              <a:rPr lang="en-US" altLang="ko-KR" dirty="0" smtClean="0"/>
              <a:t>Textual/Graphical, AR/VR/Hologram</a:t>
            </a:r>
          </a:p>
          <a:p>
            <a:r>
              <a:rPr lang="en-US" altLang="ko-KR" dirty="0" smtClean="0"/>
              <a:t>In-service</a:t>
            </a:r>
          </a:p>
          <a:p>
            <a:pPr lvl="1"/>
            <a:r>
              <a:rPr lang="en-US" altLang="ko-KR" dirty="0" err="1" smtClean="0"/>
              <a:t>IoT</a:t>
            </a:r>
            <a:r>
              <a:rPr lang="ko-KR" altLang="en-US" dirty="0" smtClean="0"/>
              <a:t> </a:t>
            </a:r>
            <a:r>
              <a:rPr lang="en-US" altLang="ko-KR" dirty="0" smtClean="0"/>
              <a:t>platform/framework services for medium/small-scale companies.</a:t>
            </a:r>
          </a:p>
          <a:p>
            <a:pPr lvl="1"/>
            <a:r>
              <a:rPr lang="en-US" altLang="ko-KR" dirty="0" smtClean="0"/>
              <a:t>Technical consulting</a:t>
            </a:r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2775-8AFA-4C0E-ABB6-453B16820F48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777021" y="5233425"/>
            <a:ext cx="1305285" cy="71623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Collecting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/>
          <p:cNvCxnSpPr>
            <a:endCxn id="5" idx="1"/>
          </p:cNvCxnSpPr>
          <p:nvPr/>
        </p:nvCxnSpPr>
        <p:spPr>
          <a:xfrm>
            <a:off x="2171700" y="5591542"/>
            <a:ext cx="605321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77180" y="5273655"/>
            <a:ext cx="6726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75000"/>
                  </a:schemeClr>
                </a:solidFill>
              </a:rPr>
              <a:t>DATA</a:t>
            </a:r>
            <a:endParaRPr lang="ko-KR" alt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8" name="직선 화살표 연결선 7"/>
          <p:cNvCxnSpPr>
            <a:stCxn id="5" idx="3"/>
            <a:endCxn id="20" idx="1"/>
          </p:cNvCxnSpPr>
          <p:nvPr/>
        </p:nvCxnSpPr>
        <p:spPr>
          <a:xfrm>
            <a:off x="4082306" y="5591543"/>
            <a:ext cx="3128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5942931" y="5233425"/>
            <a:ext cx="1261573" cy="71623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Analyzing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/>
          <p:cNvCxnSpPr>
            <a:stCxn id="9" idx="3"/>
            <a:endCxn id="12" idx="1"/>
          </p:cNvCxnSpPr>
          <p:nvPr/>
        </p:nvCxnSpPr>
        <p:spPr>
          <a:xfrm>
            <a:off x="7204504" y="5591543"/>
            <a:ext cx="4177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7622240" y="5233425"/>
            <a:ext cx="1369360" cy="71623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Visualizing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432199" y="5224861"/>
            <a:ext cx="1210369" cy="71623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In-service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/>
          <p:cNvCxnSpPr>
            <a:stCxn id="12" idx="3"/>
            <a:endCxn id="13" idx="1"/>
          </p:cNvCxnSpPr>
          <p:nvPr/>
        </p:nvCxnSpPr>
        <p:spPr>
          <a:xfrm flipV="1">
            <a:off x="8991600" y="5582979"/>
            <a:ext cx="440599" cy="85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13" idx="3"/>
            <a:endCxn id="28" idx="0"/>
          </p:cNvCxnSpPr>
          <p:nvPr/>
        </p:nvCxnSpPr>
        <p:spPr>
          <a:xfrm flipH="1" flipV="1">
            <a:off x="1735618" y="5154306"/>
            <a:ext cx="8906950" cy="428673"/>
          </a:xfrm>
          <a:prstGeom prst="bentConnector4">
            <a:avLst>
              <a:gd name="adj1" fmla="val -2567"/>
              <a:gd name="adj2" fmla="val 153327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005016" y="4630955"/>
            <a:ext cx="1199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75000"/>
                  </a:schemeClr>
                </a:solidFill>
              </a:rPr>
              <a:t>FEEDBACK</a:t>
            </a:r>
            <a:endParaRPr lang="ko-KR" alt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395121" y="5233425"/>
            <a:ext cx="1207906" cy="71623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Storing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>
            <a:stCxn id="20" idx="3"/>
            <a:endCxn id="9" idx="1"/>
          </p:cNvCxnSpPr>
          <p:nvPr/>
        </p:nvCxnSpPr>
        <p:spPr>
          <a:xfrm>
            <a:off x="5603027" y="5591543"/>
            <a:ext cx="33990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930" y="5154306"/>
            <a:ext cx="813375" cy="86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55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Realtime</a:t>
            </a:r>
            <a:r>
              <a:rPr lang="en-US" altLang="ko-KR" dirty="0" smtClean="0"/>
              <a:t> Data Collection of K-Factory</a:t>
            </a:r>
            <a:endParaRPr lang="ko-KR" altLang="en-US" dirty="0"/>
          </a:p>
        </p:txBody>
      </p:sp>
      <p:sp>
        <p:nvSpPr>
          <p:cNvPr id="49" name="내용 개체 틀 4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Real-time Monitoring System (RMS)</a:t>
            </a:r>
          </a:p>
          <a:p>
            <a:pPr lvl="1"/>
            <a:r>
              <a:rPr lang="en-US" altLang="ko-KR" dirty="0" smtClean="0"/>
              <a:t>Less than 1ms ( &gt; 1000 SPS)</a:t>
            </a:r>
          </a:p>
          <a:p>
            <a:pPr lvl="1"/>
            <a:r>
              <a:rPr lang="en-US" altLang="ko-KR" dirty="0" smtClean="0"/>
              <a:t>More than 1K tags</a:t>
            </a:r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Monitoring types</a:t>
            </a:r>
            <a:endParaRPr lang="en-US" altLang="ko-KR" dirty="0"/>
          </a:p>
          <a:p>
            <a:pPr lvl="1"/>
            <a:r>
              <a:rPr lang="en-US" altLang="ko-KR" dirty="0" smtClean="0"/>
              <a:t>logging, reporting, alarming, sensing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Monitoring Data Types</a:t>
            </a:r>
          </a:p>
          <a:p>
            <a:pPr lvl="1"/>
            <a:r>
              <a:rPr lang="en-US" altLang="ko-KR" dirty="0"/>
              <a:t>Byte stream</a:t>
            </a:r>
          </a:p>
          <a:p>
            <a:pPr lvl="1"/>
            <a:r>
              <a:rPr lang="en-US" altLang="ko-KR" dirty="0"/>
              <a:t>Video stream</a:t>
            </a:r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2775-8AFA-4C0E-ABB6-453B16820F4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67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Services of RMS </a:t>
            </a:r>
            <a:endParaRPr lang="ko-KR" altLang="en-US" dirty="0"/>
          </a:p>
        </p:txBody>
      </p:sp>
      <p:sp>
        <p:nvSpPr>
          <p:cNvPr id="49" name="내용 개체 틀 4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Autonomous personalized production</a:t>
            </a:r>
          </a:p>
          <a:p>
            <a:pPr lvl="1"/>
            <a:r>
              <a:rPr lang="en-US" altLang="ko-KR" dirty="0" smtClean="0"/>
              <a:t>Stochastic process control</a:t>
            </a:r>
          </a:p>
          <a:p>
            <a:pPr lvl="1"/>
            <a:r>
              <a:rPr lang="en-US" altLang="ko-KR" dirty="0" smtClean="0"/>
              <a:t>Predictive maintenance</a:t>
            </a:r>
          </a:p>
          <a:p>
            <a:pPr lvl="1"/>
            <a:r>
              <a:rPr lang="en-US" altLang="ko-KR" dirty="0" smtClean="0"/>
              <a:t>Self-reconfiguration of production line</a:t>
            </a:r>
          </a:p>
          <a:p>
            <a:pPr lvl="1"/>
            <a:r>
              <a:rPr lang="en-US" altLang="ko-KR" dirty="0" smtClean="0"/>
              <a:t>Enhancement &amp; optimization of production line</a:t>
            </a:r>
          </a:p>
          <a:p>
            <a:r>
              <a:rPr lang="en-US" altLang="ko-KR" dirty="0" smtClean="0"/>
              <a:t>Connected factory : digital twin</a:t>
            </a:r>
          </a:p>
          <a:p>
            <a:r>
              <a:rPr lang="en-US" altLang="ko-KR" dirty="0" smtClean="0"/>
              <a:t>AR/VR for workers : Air manual, AR-based mentoring system</a:t>
            </a:r>
          </a:p>
          <a:p>
            <a:r>
              <a:rPr lang="en-US" altLang="ko-KR" dirty="0" smtClean="0"/>
              <a:t>AR/VR-based education/training tools</a:t>
            </a:r>
          </a:p>
          <a:p>
            <a:r>
              <a:rPr lang="en-US" altLang="ko-KR" dirty="0" smtClean="0"/>
              <a:t>Big </a:t>
            </a:r>
            <a:r>
              <a:rPr lang="en-US" altLang="ko-KR" dirty="0"/>
              <a:t>d</a:t>
            </a:r>
            <a:r>
              <a:rPr lang="en-US" altLang="ko-KR" dirty="0" smtClean="0"/>
              <a:t>ata portal for </a:t>
            </a:r>
            <a:r>
              <a:rPr lang="en-US" altLang="ko-KR" dirty="0"/>
              <a:t>p</a:t>
            </a:r>
            <a:r>
              <a:rPr lang="en-US" altLang="ko-KR" dirty="0" smtClean="0"/>
              <a:t>ublic access</a:t>
            </a:r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2775-8AFA-4C0E-ABB6-453B16820F4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97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Monitoring Targets of RMS</a:t>
            </a:r>
            <a:endParaRPr lang="ko-KR" altLang="en-US" dirty="0"/>
          </a:p>
        </p:txBody>
      </p:sp>
      <p:sp>
        <p:nvSpPr>
          <p:cNvPr id="121" name="내용 개체 틀 1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Servo motors</a:t>
            </a:r>
          </a:p>
          <a:p>
            <a:pPr lvl="1"/>
            <a:r>
              <a:rPr lang="en-US" altLang="ko-KR" dirty="0" smtClean="0"/>
              <a:t>Siemens PLC</a:t>
            </a:r>
          </a:p>
          <a:p>
            <a:pPr lvl="1"/>
            <a:r>
              <a:rPr lang="en-US" altLang="ko-KR" dirty="0" smtClean="0"/>
              <a:t>Omron PLC</a:t>
            </a:r>
          </a:p>
          <a:p>
            <a:pPr lvl="1"/>
            <a:r>
              <a:rPr lang="en-US" altLang="ko-KR" dirty="0" smtClean="0"/>
              <a:t>Mitsubishi PLC</a:t>
            </a:r>
          </a:p>
          <a:p>
            <a:r>
              <a:rPr lang="en-US" altLang="ko-KR" dirty="0" smtClean="0"/>
              <a:t>Robots</a:t>
            </a:r>
          </a:p>
          <a:p>
            <a:pPr lvl="1"/>
            <a:r>
              <a:rPr lang="en-US" altLang="ko-KR" dirty="0" smtClean="0"/>
              <a:t>Collaborative robots</a:t>
            </a:r>
          </a:p>
          <a:p>
            <a:pPr lvl="1"/>
            <a:r>
              <a:rPr lang="en-US" altLang="ko-KR" dirty="0" smtClean="0"/>
              <a:t>Industrial robots</a:t>
            </a:r>
          </a:p>
          <a:p>
            <a:pPr lvl="1"/>
            <a:r>
              <a:rPr lang="en-US" altLang="ko-KR" dirty="0" smtClean="0"/>
              <a:t>Delta robots</a:t>
            </a:r>
          </a:p>
          <a:p>
            <a:r>
              <a:rPr lang="en-US" altLang="ko-KR" dirty="0" err="1" smtClean="0"/>
              <a:t>IoT</a:t>
            </a:r>
            <a:r>
              <a:rPr lang="en-US" altLang="ko-KR" dirty="0" smtClean="0"/>
              <a:t> devices</a:t>
            </a:r>
          </a:p>
          <a:p>
            <a:pPr lvl="1"/>
            <a:r>
              <a:rPr lang="en-US" altLang="ko-KR" dirty="0" smtClean="0"/>
              <a:t>Temperature</a:t>
            </a:r>
          </a:p>
          <a:p>
            <a:pPr lvl="1"/>
            <a:r>
              <a:rPr lang="en-US" altLang="ko-KR" dirty="0" smtClean="0"/>
              <a:t>Vibration</a:t>
            </a:r>
          </a:p>
          <a:p>
            <a:pPr lvl="1"/>
            <a:r>
              <a:rPr lang="en-US" altLang="ko-KR" dirty="0" smtClean="0"/>
              <a:t>Lifetime of device</a:t>
            </a:r>
          </a:p>
          <a:p>
            <a:r>
              <a:rPr lang="en-US" altLang="ko-KR" dirty="0" smtClean="0"/>
              <a:t>AMR(Autonomous Mobile Robot)</a:t>
            </a:r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78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3107398" y="1965407"/>
            <a:ext cx="705751" cy="4191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PLC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1442062" y="2709655"/>
            <a:ext cx="873671" cy="468995"/>
          </a:xfrm>
          <a:prstGeom prst="ellipse">
            <a:avLst/>
          </a:prstGeom>
          <a:ln w="3175"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Asset</a:t>
            </a:r>
            <a:endParaRPr lang="ko-KR" altLang="en-US" sz="1000" b="1" dirty="0"/>
          </a:p>
        </p:txBody>
      </p:sp>
      <p:sp>
        <p:nvSpPr>
          <p:cNvPr id="93" name="타원 92"/>
          <p:cNvSpPr/>
          <p:nvPr/>
        </p:nvSpPr>
        <p:spPr>
          <a:xfrm>
            <a:off x="1467275" y="3501048"/>
            <a:ext cx="873671" cy="468995"/>
          </a:xfrm>
          <a:prstGeom prst="ellipse">
            <a:avLst/>
          </a:prstGeom>
          <a:ln w="3175"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Asset</a:t>
            </a:r>
            <a:endParaRPr lang="ko-KR" altLang="en-US" sz="1000" b="1" dirty="0"/>
          </a:p>
        </p:txBody>
      </p:sp>
      <p:sp>
        <p:nvSpPr>
          <p:cNvPr id="98" name="타원 97"/>
          <p:cNvSpPr/>
          <p:nvPr/>
        </p:nvSpPr>
        <p:spPr>
          <a:xfrm>
            <a:off x="1459370" y="4344769"/>
            <a:ext cx="873671" cy="468995"/>
          </a:xfrm>
          <a:prstGeom prst="ellipse">
            <a:avLst/>
          </a:prstGeom>
          <a:ln w="3175"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Asset</a:t>
            </a:r>
            <a:endParaRPr lang="ko-KR" altLang="en-US" sz="1000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Real-time Monitoring System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2775-8AFA-4C0E-ABB6-453B16820F48}" type="slidenum">
              <a:rPr lang="ko-KR" altLang="en-US" smtClean="0"/>
              <a:t>38</a:t>
            </a:fld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2261015" y="2120306"/>
            <a:ext cx="779552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V="1">
            <a:off x="2652125" y="1970341"/>
            <a:ext cx="4019" cy="2803442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 flipH="1">
            <a:off x="2018120" y="5409601"/>
            <a:ext cx="5086640" cy="5838"/>
          </a:xfrm>
          <a:prstGeom prst="line">
            <a:avLst/>
          </a:prstGeom>
          <a:ln w="31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8100936" y="1336901"/>
            <a:ext cx="2399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Public/Private Cloud</a:t>
            </a:r>
            <a:endParaRPr lang="ko-KR" altLang="en-US" sz="1400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3908292" y="5093601"/>
            <a:ext cx="1495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Edge Computing</a:t>
            </a:r>
            <a:endParaRPr lang="ko-KR" altLang="en-US" sz="1200" b="1" dirty="0"/>
          </a:p>
        </p:txBody>
      </p:sp>
      <p:pic>
        <p:nvPicPr>
          <p:cNvPr id="76" name="Picture 38" descr="storage icon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142" y="2303493"/>
            <a:ext cx="337677" cy="33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/>
          <p:cNvSpPr txBox="1"/>
          <p:nvPr/>
        </p:nvSpPr>
        <p:spPr>
          <a:xfrm>
            <a:off x="2761710" y="5468757"/>
            <a:ext cx="2333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0070C0"/>
                </a:solidFill>
              </a:rPr>
              <a:t>High Speed(</a:t>
            </a:r>
            <a:r>
              <a:rPr lang="en-US" altLang="ko-KR" sz="1200" b="1" dirty="0" err="1" smtClean="0">
                <a:solidFill>
                  <a:srgbClr val="0070C0"/>
                </a:solidFill>
              </a:rPr>
              <a:t>Realtime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), </a:t>
            </a:r>
          </a:p>
          <a:p>
            <a:r>
              <a:rPr lang="en-US" altLang="ko-KR" sz="1200" b="1" dirty="0" smtClean="0">
                <a:solidFill>
                  <a:srgbClr val="0070C0"/>
                </a:solidFill>
              </a:rPr>
              <a:t>Raw Data</a:t>
            </a:r>
          </a:p>
        </p:txBody>
      </p:sp>
      <p:pic>
        <p:nvPicPr>
          <p:cNvPr id="82" name="Picture 54" descr="Server icon에 대한 이미지 검색결과"/>
          <p:cNvPicPr>
            <a:picLocks noChangeAspect="1" noChangeArrowheads="1"/>
          </p:cNvPicPr>
          <p:nvPr/>
        </p:nvPicPr>
        <p:blipFill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090" y="1739065"/>
            <a:ext cx="878583" cy="7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/>
          <p:cNvSpPr txBox="1"/>
          <p:nvPr/>
        </p:nvSpPr>
        <p:spPr>
          <a:xfrm>
            <a:off x="7937972" y="6370404"/>
            <a:ext cx="296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Sensing Channel : GPIO, Serial, </a:t>
            </a:r>
            <a:r>
              <a:rPr lang="en-US" altLang="ko-KR" sz="1100" dirty="0" err="1" smtClean="0"/>
              <a:t>WiFi</a:t>
            </a:r>
            <a:r>
              <a:rPr lang="en-US" altLang="ko-KR" sz="1100" dirty="0" smtClean="0"/>
              <a:t>, BT</a:t>
            </a:r>
            <a:endParaRPr lang="ko-KR" altLang="en-US" sz="1100" dirty="0"/>
          </a:p>
        </p:txBody>
      </p:sp>
      <p:sp>
        <p:nvSpPr>
          <p:cNvPr id="88" name="직사각형 87"/>
          <p:cNvSpPr/>
          <p:nvPr/>
        </p:nvSpPr>
        <p:spPr>
          <a:xfrm>
            <a:off x="4305780" y="1875805"/>
            <a:ext cx="918319" cy="4191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OPC-UA</a:t>
            </a:r>
          </a:p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Server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89" name="직선 화살표 연결선 88"/>
          <p:cNvCxnSpPr>
            <a:stCxn id="28" idx="3"/>
            <a:endCxn id="88" idx="1"/>
          </p:cNvCxnSpPr>
          <p:nvPr/>
        </p:nvCxnSpPr>
        <p:spPr>
          <a:xfrm flipV="1">
            <a:off x="3727140" y="2085355"/>
            <a:ext cx="578640" cy="402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3806254" y="1546598"/>
            <a:ext cx="67262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Field</a:t>
            </a:r>
          </a:p>
          <a:p>
            <a:r>
              <a:rPr lang="en-US" altLang="ko-KR" sz="1000" b="1" dirty="0" smtClean="0"/>
              <a:t>Bus</a:t>
            </a:r>
            <a:endParaRPr lang="ko-KR" altLang="en-US" sz="1000" b="1" dirty="0"/>
          </a:p>
        </p:txBody>
      </p:sp>
      <p:cxnSp>
        <p:nvCxnSpPr>
          <p:cNvPr id="94" name="직선 화살표 연결선 93"/>
          <p:cNvCxnSpPr>
            <a:stCxn id="88" idx="3"/>
            <a:endCxn id="93" idx="1"/>
          </p:cNvCxnSpPr>
          <p:nvPr/>
        </p:nvCxnSpPr>
        <p:spPr>
          <a:xfrm>
            <a:off x="5224099" y="2085355"/>
            <a:ext cx="70157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5283080" y="1764886"/>
            <a:ext cx="7971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OPC-UA</a:t>
            </a:r>
            <a:endParaRPr lang="ko-KR" altLang="en-US" sz="1200" b="1" dirty="0"/>
          </a:p>
        </p:txBody>
      </p:sp>
      <p:cxnSp>
        <p:nvCxnSpPr>
          <p:cNvPr id="96" name="직선 화살표 연결선 95"/>
          <p:cNvCxnSpPr/>
          <p:nvPr/>
        </p:nvCxnSpPr>
        <p:spPr>
          <a:xfrm flipV="1">
            <a:off x="7093459" y="2096829"/>
            <a:ext cx="1168588" cy="193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7055576" y="1819830"/>
            <a:ext cx="1206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HTTPS/MQTT</a:t>
            </a:r>
            <a:endParaRPr lang="ko-KR" altLang="en-US" sz="1200" dirty="0"/>
          </a:p>
        </p:txBody>
      </p:sp>
      <p:cxnSp>
        <p:nvCxnSpPr>
          <p:cNvPr id="102" name="직선 화살표 연결선 101"/>
          <p:cNvCxnSpPr/>
          <p:nvPr/>
        </p:nvCxnSpPr>
        <p:spPr>
          <a:xfrm>
            <a:off x="2261015" y="2952673"/>
            <a:ext cx="779552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3" name="직사각형 102"/>
          <p:cNvSpPr/>
          <p:nvPr/>
        </p:nvSpPr>
        <p:spPr>
          <a:xfrm>
            <a:off x="3021389" y="2712194"/>
            <a:ext cx="1154954" cy="4191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 smtClean="0">
                <a:solidFill>
                  <a:schemeClr val="tx1"/>
                </a:solidFill>
              </a:rPr>
              <a:t>IoT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 Device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07" name="직선 화살표 연결선 106"/>
          <p:cNvCxnSpPr/>
          <p:nvPr/>
        </p:nvCxnSpPr>
        <p:spPr>
          <a:xfrm>
            <a:off x="2261015" y="3773918"/>
            <a:ext cx="779552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8" name="직사각형 107"/>
          <p:cNvSpPr/>
          <p:nvPr/>
        </p:nvSpPr>
        <p:spPr>
          <a:xfrm>
            <a:off x="3021388" y="3533439"/>
            <a:ext cx="1149243" cy="4191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PC-Based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11" name="직선 화살표 연결선 110"/>
          <p:cNvCxnSpPr/>
          <p:nvPr/>
        </p:nvCxnSpPr>
        <p:spPr>
          <a:xfrm>
            <a:off x="2216376" y="4595162"/>
            <a:ext cx="779552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2" name="직사각형 111"/>
          <p:cNvSpPr/>
          <p:nvPr/>
        </p:nvSpPr>
        <p:spPr>
          <a:xfrm>
            <a:off x="2976750" y="4354683"/>
            <a:ext cx="1180414" cy="4191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Mobile-Based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2185896" y="2873949"/>
            <a:ext cx="72461" cy="15521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17" name="직사각형 116"/>
          <p:cNvSpPr/>
          <p:nvPr/>
        </p:nvSpPr>
        <p:spPr>
          <a:xfrm>
            <a:off x="2196919" y="3681698"/>
            <a:ext cx="72461" cy="15521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19" name="직사각형 118"/>
          <p:cNvSpPr/>
          <p:nvPr/>
        </p:nvSpPr>
        <p:spPr>
          <a:xfrm>
            <a:off x="2185619" y="4518608"/>
            <a:ext cx="72461" cy="15521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2" name="TextBox 121"/>
          <p:cNvSpPr txBox="1"/>
          <p:nvPr/>
        </p:nvSpPr>
        <p:spPr>
          <a:xfrm>
            <a:off x="5820089" y="1360397"/>
            <a:ext cx="1419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Edge Server</a:t>
            </a:r>
            <a:endParaRPr lang="ko-KR" altLang="en-US" sz="1400" b="1" dirty="0"/>
          </a:p>
        </p:txBody>
      </p:sp>
      <p:cxnSp>
        <p:nvCxnSpPr>
          <p:cNvPr id="124" name="직선 연결선 123"/>
          <p:cNvCxnSpPr/>
          <p:nvPr/>
        </p:nvCxnSpPr>
        <p:spPr>
          <a:xfrm>
            <a:off x="2018120" y="5203762"/>
            <a:ext cx="11300" cy="490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7093459" y="5132025"/>
            <a:ext cx="11300" cy="490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9555026" y="5132025"/>
            <a:ext cx="0" cy="490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/>
          <p:cNvCxnSpPr/>
          <p:nvPr/>
        </p:nvCxnSpPr>
        <p:spPr>
          <a:xfrm flipH="1">
            <a:off x="7093459" y="5409601"/>
            <a:ext cx="2461567" cy="0"/>
          </a:xfrm>
          <a:prstGeom prst="line">
            <a:avLst/>
          </a:prstGeom>
          <a:ln w="31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7655843" y="5132602"/>
            <a:ext cx="1495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Cloud Computing</a:t>
            </a:r>
            <a:endParaRPr lang="ko-KR" altLang="en-US" sz="1200" b="1" dirty="0"/>
          </a:p>
        </p:txBody>
      </p:sp>
      <p:sp>
        <p:nvSpPr>
          <p:cNvPr id="133" name="TextBox 132"/>
          <p:cNvSpPr txBox="1"/>
          <p:nvPr/>
        </p:nvSpPr>
        <p:spPr>
          <a:xfrm>
            <a:off x="7347458" y="5455379"/>
            <a:ext cx="2121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0070C0"/>
                </a:solidFill>
              </a:rPr>
              <a:t>Low Speed(Non-</a:t>
            </a:r>
            <a:r>
              <a:rPr lang="en-US" altLang="ko-KR" sz="1200" b="1" dirty="0" err="1" smtClean="0">
                <a:solidFill>
                  <a:srgbClr val="0070C0"/>
                </a:solidFill>
              </a:rPr>
              <a:t>Realtime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),</a:t>
            </a:r>
          </a:p>
          <a:p>
            <a:r>
              <a:rPr lang="en-US" altLang="ko-KR" sz="1200" b="1" dirty="0" smtClean="0">
                <a:solidFill>
                  <a:srgbClr val="0070C0"/>
                </a:solidFill>
              </a:rPr>
              <a:t>Pre-processed</a:t>
            </a:r>
          </a:p>
        </p:txBody>
      </p:sp>
      <p:pic>
        <p:nvPicPr>
          <p:cNvPr id="140" name="그림 1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605" y="1831024"/>
            <a:ext cx="657570" cy="512636"/>
          </a:xfrm>
          <a:prstGeom prst="rect">
            <a:avLst/>
          </a:prstGeom>
        </p:spPr>
      </p:pic>
      <p:cxnSp>
        <p:nvCxnSpPr>
          <p:cNvPr id="144" name="꺾인 연결선 143"/>
          <p:cNvCxnSpPr>
            <a:stCxn id="103" idx="3"/>
            <a:endCxn id="140" idx="2"/>
          </p:cNvCxnSpPr>
          <p:nvPr/>
        </p:nvCxnSpPr>
        <p:spPr>
          <a:xfrm flipV="1">
            <a:off x="4176343" y="2343660"/>
            <a:ext cx="2222047" cy="57808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꺾인 연결선 145"/>
          <p:cNvCxnSpPr>
            <a:stCxn id="108" idx="3"/>
            <a:endCxn id="140" idx="2"/>
          </p:cNvCxnSpPr>
          <p:nvPr/>
        </p:nvCxnSpPr>
        <p:spPr>
          <a:xfrm flipV="1">
            <a:off x="4170631" y="2343660"/>
            <a:ext cx="2227759" cy="1399329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꺾인 연결선 147"/>
          <p:cNvCxnSpPr>
            <a:stCxn id="112" idx="3"/>
            <a:endCxn id="140" idx="2"/>
          </p:cNvCxnSpPr>
          <p:nvPr/>
        </p:nvCxnSpPr>
        <p:spPr>
          <a:xfrm flipV="1">
            <a:off x="4157164" y="2343660"/>
            <a:ext cx="2241226" cy="2220573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4565462" y="2679912"/>
            <a:ext cx="79714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I</a:t>
            </a:r>
            <a:r>
              <a:rPr lang="en-US" altLang="ko-KR" sz="1200" b="1" dirty="0" smtClean="0"/>
              <a:t>P</a:t>
            </a:r>
            <a:endParaRPr lang="ko-KR" altLang="en-US" sz="1200" b="1" dirty="0"/>
          </a:p>
        </p:txBody>
      </p:sp>
      <p:sp>
        <p:nvSpPr>
          <p:cNvPr id="83" name="TextBox 82"/>
          <p:cNvSpPr txBox="1"/>
          <p:nvPr/>
        </p:nvSpPr>
        <p:spPr>
          <a:xfrm>
            <a:off x="4565462" y="3492813"/>
            <a:ext cx="79714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I</a:t>
            </a:r>
            <a:r>
              <a:rPr lang="en-US" altLang="ko-KR" sz="1200" b="1" dirty="0" smtClean="0"/>
              <a:t>P</a:t>
            </a:r>
            <a:endParaRPr lang="ko-KR" altLang="en-US" sz="1200" b="1" dirty="0"/>
          </a:p>
        </p:txBody>
      </p:sp>
      <p:sp>
        <p:nvSpPr>
          <p:cNvPr id="90" name="TextBox 89"/>
          <p:cNvSpPr txBox="1"/>
          <p:nvPr/>
        </p:nvSpPr>
        <p:spPr>
          <a:xfrm>
            <a:off x="4616010" y="4298683"/>
            <a:ext cx="79714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IP</a:t>
            </a:r>
            <a:endParaRPr lang="ko-KR" altLang="en-US" sz="1200" b="1" dirty="0"/>
          </a:p>
        </p:txBody>
      </p:sp>
      <p:pic>
        <p:nvPicPr>
          <p:cNvPr id="91" name="Picture 38" descr="storage icon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006" y="2226411"/>
            <a:ext cx="337677" cy="33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타원 76"/>
          <p:cNvSpPr/>
          <p:nvPr/>
        </p:nvSpPr>
        <p:spPr>
          <a:xfrm>
            <a:off x="1442062" y="1880538"/>
            <a:ext cx="873671" cy="468995"/>
          </a:xfrm>
          <a:prstGeom prst="ellipse">
            <a:avLst/>
          </a:prstGeom>
          <a:ln w="3175"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Asset</a:t>
            </a:r>
            <a:endParaRPr lang="ko-KR" altLang="en-US" sz="1000" b="1" dirty="0"/>
          </a:p>
        </p:txBody>
      </p:sp>
      <p:sp>
        <p:nvSpPr>
          <p:cNvPr id="3" name="직사각형 2"/>
          <p:cNvSpPr/>
          <p:nvPr/>
        </p:nvSpPr>
        <p:spPr>
          <a:xfrm>
            <a:off x="2196919" y="2042700"/>
            <a:ext cx="72461" cy="15521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99" name="TextBox 98"/>
          <p:cNvSpPr txBox="1"/>
          <p:nvPr/>
        </p:nvSpPr>
        <p:spPr>
          <a:xfrm>
            <a:off x="2355258" y="1500641"/>
            <a:ext cx="712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Sensing Channel</a:t>
            </a:r>
            <a:endParaRPr lang="ko-KR" altLang="en-US" sz="1000" b="1" dirty="0"/>
          </a:p>
        </p:txBody>
      </p:sp>
      <p:sp>
        <p:nvSpPr>
          <p:cNvPr id="104" name="TextBox 103"/>
          <p:cNvSpPr txBox="1"/>
          <p:nvPr/>
        </p:nvSpPr>
        <p:spPr>
          <a:xfrm>
            <a:off x="8408444" y="2915264"/>
            <a:ext cx="212197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0070C0"/>
                </a:solidFill>
              </a:rPr>
              <a:t>Reference Models</a:t>
            </a:r>
          </a:p>
          <a:p>
            <a:pPr marL="171450" indent="-171450">
              <a:buFontTx/>
              <a:buChar char="-"/>
            </a:pPr>
            <a:r>
              <a:rPr lang="en-US" altLang="ko-KR" sz="1400" b="1" dirty="0" smtClean="0">
                <a:solidFill>
                  <a:srgbClr val="0070C0"/>
                </a:solidFill>
              </a:rPr>
              <a:t>MS’s Azure</a:t>
            </a:r>
          </a:p>
          <a:p>
            <a:pPr marL="171450" indent="-171450">
              <a:buFontTx/>
              <a:buChar char="-"/>
            </a:pPr>
            <a:r>
              <a:rPr lang="en-US" altLang="ko-KR" sz="1400" b="1" dirty="0" smtClean="0">
                <a:solidFill>
                  <a:srgbClr val="0070C0"/>
                </a:solidFill>
              </a:rPr>
              <a:t>SIEMENS’s </a:t>
            </a:r>
            <a:r>
              <a:rPr lang="en-US" altLang="ko-KR" sz="1400" b="1" dirty="0" err="1" smtClean="0">
                <a:solidFill>
                  <a:srgbClr val="0070C0"/>
                </a:solidFill>
              </a:rPr>
              <a:t>MindSphere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400" b="1" dirty="0" smtClean="0">
                <a:solidFill>
                  <a:srgbClr val="0070C0"/>
                </a:solidFill>
              </a:rPr>
              <a:t>KT’s </a:t>
            </a:r>
            <a:r>
              <a:rPr lang="en-US" altLang="ko-KR" sz="1400" b="1" dirty="0" err="1" smtClean="0">
                <a:solidFill>
                  <a:srgbClr val="0070C0"/>
                </a:solidFill>
              </a:rPr>
              <a:t>IoT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 Makers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3064012" y="1922794"/>
            <a:ext cx="705751" cy="419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PLC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021389" y="1879827"/>
            <a:ext cx="705751" cy="419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PLC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20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Realtime</a:t>
            </a:r>
            <a:r>
              <a:rPr lang="en-US" altLang="ko-KR" dirty="0"/>
              <a:t> </a:t>
            </a:r>
            <a:r>
              <a:rPr lang="en-US" altLang="ko-KR" dirty="0" smtClean="0"/>
              <a:t>Monitoring Configuration - Servo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2775-8AFA-4C0E-ABB6-453B16820F48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Picture 54" descr="Server icon에 대한 이미지 검색결과"/>
          <p:cNvPicPr>
            <a:picLocks noChangeAspect="1" noChangeArrowheads="1"/>
          </p:cNvPicPr>
          <p:nvPr/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9603" y="2396543"/>
            <a:ext cx="878583" cy="7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505323" y="2498339"/>
            <a:ext cx="1024694" cy="51350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PLC</a:t>
            </a:r>
          </a:p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(O, M)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9865" y="3769535"/>
            <a:ext cx="6726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75000"/>
                  </a:schemeClr>
                </a:solidFill>
              </a:rPr>
              <a:t>Servo</a:t>
            </a:r>
            <a:endParaRPr lang="ko-KR" alt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1" name="직선 화살표 연결선 10"/>
          <p:cNvCxnSpPr>
            <a:stCxn id="8" idx="3"/>
            <a:endCxn id="12" idx="1"/>
          </p:cNvCxnSpPr>
          <p:nvPr/>
        </p:nvCxnSpPr>
        <p:spPr>
          <a:xfrm>
            <a:off x="4530017" y="2755090"/>
            <a:ext cx="460189" cy="212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4990206" y="2500459"/>
            <a:ext cx="1067949" cy="51350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OPC-UA</a:t>
            </a:r>
          </a:p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Server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/>
          <p:cNvCxnSpPr>
            <a:stCxn id="17" idx="3"/>
            <a:endCxn id="6" idx="1"/>
          </p:cNvCxnSpPr>
          <p:nvPr/>
        </p:nvCxnSpPr>
        <p:spPr>
          <a:xfrm flipV="1">
            <a:off x="7960512" y="2756150"/>
            <a:ext cx="789091" cy="10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782712" y="3235989"/>
            <a:ext cx="1199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>
                <a:solidFill>
                  <a:schemeClr val="accent5">
                    <a:lumMod val="75000"/>
                  </a:schemeClr>
                </a:solidFill>
              </a:rPr>
              <a:t>MindSphere</a:t>
            </a:r>
            <a:endParaRPr lang="ko-KR" altLang="en-US" sz="1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756259" y="2500459"/>
            <a:ext cx="1204253" cy="51350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 smtClean="0">
                <a:solidFill>
                  <a:schemeClr val="tx1"/>
                </a:solidFill>
              </a:rPr>
              <a:t>MindConnect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Nano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50818" y="1289972"/>
            <a:ext cx="4645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5">
                    <a:lumMod val="75000"/>
                  </a:schemeClr>
                </a:solidFill>
              </a:rPr>
              <a:t>A-Zone : Siemens PLC * 9</a:t>
            </a:r>
          </a:p>
          <a:p>
            <a:r>
              <a:rPr lang="en-US" altLang="ko-KR" sz="1400" b="1" dirty="0" smtClean="0">
                <a:solidFill>
                  <a:schemeClr val="accent5">
                    <a:lumMod val="75000"/>
                  </a:schemeClr>
                </a:solidFill>
              </a:rPr>
              <a:t>B-Zone : Mitsubishi PLC * 5 + Omron PLC *3</a:t>
            </a:r>
            <a:endParaRPr lang="ko-KR" altLang="en-US" sz="1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52" name="직선 화살표 연결선 51"/>
          <p:cNvCxnSpPr>
            <a:stCxn id="12" idx="3"/>
            <a:endCxn id="17" idx="1"/>
          </p:cNvCxnSpPr>
          <p:nvPr/>
        </p:nvCxnSpPr>
        <p:spPr>
          <a:xfrm>
            <a:off x="6058155" y="2757210"/>
            <a:ext cx="698104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stCxn id="79" idx="3"/>
            <a:endCxn id="8" idx="1"/>
          </p:cNvCxnSpPr>
          <p:nvPr/>
        </p:nvCxnSpPr>
        <p:spPr>
          <a:xfrm>
            <a:off x="3045134" y="2748845"/>
            <a:ext cx="460189" cy="624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3505323" y="3292774"/>
            <a:ext cx="974318" cy="51350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PLC</a:t>
            </a:r>
          </a:p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(S)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73" name="직선 화살표 연결선 72"/>
          <p:cNvCxnSpPr>
            <a:stCxn id="84" idx="3"/>
            <a:endCxn id="70" idx="1"/>
          </p:cNvCxnSpPr>
          <p:nvPr/>
        </p:nvCxnSpPr>
        <p:spPr>
          <a:xfrm>
            <a:off x="2992493" y="3549524"/>
            <a:ext cx="512830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5" name="꺾인 연결선 74"/>
          <p:cNvCxnSpPr>
            <a:stCxn id="70" idx="3"/>
          </p:cNvCxnSpPr>
          <p:nvPr/>
        </p:nvCxnSpPr>
        <p:spPr>
          <a:xfrm flipV="1">
            <a:off x="4479641" y="2925349"/>
            <a:ext cx="2276618" cy="624176"/>
          </a:xfrm>
          <a:prstGeom prst="bentConnector3">
            <a:avLst>
              <a:gd name="adj1" fmla="val 78877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그림 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465" y="2507295"/>
            <a:ext cx="729669" cy="483100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824" y="3307974"/>
            <a:ext cx="729669" cy="483100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246946" y="4602589"/>
            <a:ext cx="4566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accent5">
                    <a:lumMod val="75000"/>
                  </a:schemeClr>
                </a:solidFill>
              </a:rPr>
              <a:t>Servo parameters : Position, Torque(current), Speed</a:t>
            </a:r>
          </a:p>
        </p:txBody>
      </p:sp>
      <p:cxnSp>
        <p:nvCxnSpPr>
          <p:cNvPr id="93" name="직선 화살표 연결선 92"/>
          <p:cNvCxnSpPr/>
          <p:nvPr/>
        </p:nvCxnSpPr>
        <p:spPr>
          <a:xfrm>
            <a:off x="8876750" y="5416031"/>
            <a:ext cx="686610" cy="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/>
          <p:nvPr/>
        </p:nvCxnSpPr>
        <p:spPr>
          <a:xfrm flipV="1">
            <a:off x="8858185" y="5708443"/>
            <a:ext cx="723739" cy="468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9679608" y="5277531"/>
            <a:ext cx="174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accent5">
                    <a:lumMod val="75000"/>
                  </a:schemeClr>
                </a:solidFill>
              </a:rPr>
              <a:t>Connection test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9679608" y="5569943"/>
            <a:ext cx="174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accent5">
                    <a:lumMod val="75000"/>
                  </a:schemeClr>
                </a:solidFill>
              </a:rPr>
              <a:t>Monitoring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4479641" y="3278431"/>
            <a:ext cx="836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accent5">
                    <a:lumMod val="75000"/>
                  </a:schemeClr>
                </a:solidFill>
              </a:rPr>
              <a:t>Position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3657" y="1504359"/>
            <a:ext cx="1206855" cy="85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9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What’s the Smart Factory ?</a:t>
            </a:r>
            <a:endParaRPr lang="ko-KR" altLang="en-US" dirty="0"/>
          </a:p>
        </p:txBody>
      </p:sp>
      <p:sp>
        <p:nvSpPr>
          <p:cNvPr id="31" name="슬라이드 번호 개체 틀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2775-8AFA-4C0E-ABB6-453B16820F48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26000" y="26212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460" y="2420382"/>
            <a:ext cx="1299239" cy="142009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494" y="2724666"/>
            <a:ext cx="1780551" cy="72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7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Commercial RMS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OMRON AI </a:t>
            </a:r>
            <a:r>
              <a:rPr lang="en-US" altLang="ko-KR" dirty="0" smtClean="0"/>
              <a:t>Controller</a:t>
            </a:r>
          </a:p>
          <a:p>
            <a:pPr lvl="1"/>
            <a:r>
              <a:rPr lang="en-US" altLang="ko-KR" dirty="0" smtClean="0"/>
              <a:t>Cycle time : 125us</a:t>
            </a:r>
          </a:p>
          <a:p>
            <a:pPr lvl="1"/>
            <a:r>
              <a:rPr lang="en-US" altLang="ko-KR" dirty="0" smtClean="0"/>
              <a:t>AI Operator</a:t>
            </a:r>
          </a:p>
          <a:p>
            <a:pPr lvl="1"/>
            <a:r>
              <a:rPr lang="en-US" altLang="ko-KR" dirty="0" smtClean="0"/>
              <a:t>AI Viewer</a:t>
            </a:r>
          </a:p>
          <a:p>
            <a:pPr lvl="1"/>
            <a:r>
              <a:rPr lang="en-US" altLang="ko-KR" dirty="0" smtClean="0"/>
              <a:t>AI Modeler</a:t>
            </a:r>
          </a:p>
          <a:p>
            <a:endParaRPr lang="en-US" altLang="ko-KR" dirty="0" smtClean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0" name="Picture 2" descr="image0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014" y="1023815"/>
            <a:ext cx="6092186" cy="4753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2775-8AFA-4C0E-ABB6-453B16820F4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84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Why Cloud ?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>
                <a:latin typeface="+mj-lt"/>
              </a:rPr>
              <a:t>Saving the cost of computing infrastructure by hardware virtualization</a:t>
            </a:r>
          </a:p>
          <a:p>
            <a:pPr lvl="1"/>
            <a:r>
              <a:rPr lang="en-US" altLang="ko-KR" dirty="0" smtClean="0">
                <a:latin typeface="+mj-lt"/>
              </a:rPr>
              <a:t>IaaS(Infra as a Service)</a:t>
            </a:r>
          </a:p>
          <a:p>
            <a:r>
              <a:rPr lang="en-US" altLang="ko-KR" dirty="0" smtClean="0">
                <a:latin typeface="+mj-lt"/>
              </a:rPr>
              <a:t>Saving the cost of operating &amp; maintenance by sharing computing resources, by improving accessibility &amp; connectivity to them. </a:t>
            </a:r>
          </a:p>
          <a:p>
            <a:pPr lvl="1"/>
            <a:r>
              <a:rPr lang="en-US" altLang="ko-KR" dirty="0" smtClean="0">
                <a:latin typeface="+mj-lt"/>
              </a:rPr>
              <a:t>PaaS(Platform as a Service)</a:t>
            </a:r>
          </a:p>
          <a:p>
            <a:r>
              <a:rPr lang="en-US" altLang="ko-KR" dirty="0" smtClean="0">
                <a:latin typeface="+mj-lt"/>
              </a:rPr>
              <a:t>Free to make IT services secure and protect personal</a:t>
            </a:r>
            <a:r>
              <a:rPr lang="ko-KR" altLang="en-US" dirty="0" smtClean="0">
                <a:latin typeface="+mj-lt"/>
              </a:rPr>
              <a:t> </a:t>
            </a:r>
            <a:r>
              <a:rPr lang="en-US" altLang="ko-KR" dirty="0" smtClean="0">
                <a:latin typeface="+mj-lt"/>
              </a:rPr>
              <a:t>information.</a:t>
            </a:r>
          </a:p>
          <a:p>
            <a:r>
              <a:rPr lang="en-US" altLang="ko-KR" dirty="0" smtClean="0">
                <a:latin typeface="+mj-lt"/>
              </a:rPr>
              <a:t>No need to hire IT experts to handle IT services.</a:t>
            </a:r>
          </a:p>
          <a:p>
            <a:pPr lvl="1"/>
            <a:endParaRPr lang="en-US" altLang="ko-KR" sz="1600" dirty="0" smtClean="0">
              <a:latin typeface="+mj-lt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2775-8AFA-4C0E-ABB6-453B16820F48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41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Public Cloud Services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>
                <a:latin typeface="+mj-lt"/>
              </a:rPr>
              <a:t>SF platform</a:t>
            </a:r>
          </a:p>
          <a:p>
            <a:pPr lvl="1"/>
            <a:r>
              <a:rPr lang="en-US" altLang="ko-KR" dirty="0" smtClean="0">
                <a:latin typeface="+mj-lt"/>
              </a:rPr>
              <a:t>Siemens </a:t>
            </a:r>
            <a:r>
              <a:rPr lang="en-US" altLang="ko-KR" dirty="0" err="1" smtClean="0">
                <a:latin typeface="+mj-lt"/>
              </a:rPr>
              <a:t>Mindsphere</a:t>
            </a:r>
            <a:endParaRPr lang="en-US" altLang="ko-KR" dirty="0" smtClean="0">
              <a:latin typeface="+mj-lt"/>
            </a:endParaRPr>
          </a:p>
          <a:p>
            <a:pPr lvl="1"/>
            <a:r>
              <a:rPr lang="en-US" altLang="ko-KR" dirty="0" smtClean="0">
                <a:latin typeface="+mj-lt"/>
              </a:rPr>
              <a:t>GE </a:t>
            </a:r>
            <a:r>
              <a:rPr lang="en-US" altLang="ko-KR" dirty="0" err="1" smtClean="0">
                <a:latin typeface="+mj-lt"/>
              </a:rPr>
              <a:t>Predix</a:t>
            </a:r>
            <a:endParaRPr lang="en-US" altLang="ko-KR" dirty="0" smtClean="0">
              <a:latin typeface="+mj-lt"/>
            </a:endParaRPr>
          </a:p>
          <a:p>
            <a:endParaRPr lang="en-US" altLang="ko-KR" dirty="0" smtClean="0">
              <a:latin typeface="+mj-lt"/>
            </a:endParaRPr>
          </a:p>
          <a:p>
            <a:r>
              <a:rPr lang="en-US" altLang="ko-KR" dirty="0" err="1" smtClean="0">
                <a:latin typeface="+mj-lt"/>
              </a:rPr>
              <a:t>IoT</a:t>
            </a:r>
            <a:r>
              <a:rPr lang="en-US" altLang="ko-KR" dirty="0" smtClean="0">
                <a:latin typeface="+mj-lt"/>
              </a:rPr>
              <a:t> platform</a:t>
            </a:r>
          </a:p>
          <a:p>
            <a:pPr lvl="1"/>
            <a:r>
              <a:rPr lang="en-US" altLang="ko-KR" dirty="0" smtClean="0">
                <a:latin typeface="+mj-lt"/>
              </a:rPr>
              <a:t>KT </a:t>
            </a:r>
            <a:r>
              <a:rPr lang="en-US" altLang="ko-KR" dirty="0" err="1" smtClean="0">
                <a:latin typeface="+mj-lt"/>
              </a:rPr>
              <a:t>IoT</a:t>
            </a:r>
            <a:r>
              <a:rPr lang="en-US" altLang="ko-KR" dirty="0" smtClean="0">
                <a:latin typeface="+mj-lt"/>
              </a:rPr>
              <a:t> Makers</a:t>
            </a:r>
          </a:p>
          <a:p>
            <a:endParaRPr lang="en-US" altLang="ko-KR" dirty="0" smtClean="0">
              <a:latin typeface="+mj-lt"/>
            </a:endParaRPr>
          </a:p>
          <a:p>
            <a:r>
              <a:rPr lang="en-US" altLang="ko-KR" dirty="0" smtClean="0">
                <a:latin typeface="+mj-lt"/>
              </a:rPr>
              <a:t>Generic platform</a:t>
            </a:r>
          </a:p>
          <a:p>
            <a:pPr lvl="1"/>
            <a:r>
              <a:rPr lang="en-US" altLang="ko-KR" dirty="0" smtClean="0">
                <a:latin typeface="+mj-lt"/>
              </a:rPr>
              <a:t>Microsoft Azure</a:t>
            </a:r>
          </a:p>
          <a:p>
            <a:pPr lvl="1"/>
            <a:r>
              <a:rPr lang="en-US" altLang="ko-KR" dirty="0" smtClean="0">
                <a:latin typeface="+mj-lt"/>
              </a:rPr>
              <a:t>Amazon Web Service (AWS)</a:t>
            </a:r>
          </a:p>
          <a:p>
            <a:pPr lvl="1"/>
            <a:r>
              <a:rPr lang="en-US" altLang="ko-KR" dirty="0" smtClean="0">
                <a:latin typeface="+mj-lt"/>
              </a:rPr>
              <a:t>Google Cloud Platform (GCP)</a:t>
            </a:r>
          </a:p>
          <a:p>
            <a:pPr lvl="1"/>
            <a:r>
              <a:rPr lang="en-US" altLang="ko-KR" dirty="0" smtClean="0">
                <a:latin typeface="+mj-lt"/>
              </a:rPr>
              <a:t>Oracle Cloud Infra (OCI)</a:t>
            </a:r>
          </a:p>
          <a:p>
            <a:pPr lvl="1"/>
            <a:r>
              <a:rPr lang="en-US" altLang="ko-KR" dirty="0" smtClean="0">
                <a:latin typeface="+mj-lt"/>
              </a:rPr>
              <a:t>IBM </a:t>
            </a:r>
            <a:r>
              <a:rPr lang="en-US" altLang="ko-KR" dirty="0" err="1" smtClean="0">
                <a:latin typeface="+mj-lt"/>
              </a:rPr>
              <a:t>Bluemix</a:t>
            </a:r>
            <a:endParaRPr lang="en-US" altLang="ko-KR" dirty="0" smtClean="0">
              <a:latin typeface="+mj-lt"/>
            </a:endParaRPr>
          </a:p>
          <a:p>
            <a:pPr lvl="1"/>
            <a:r>
              <a:rPr lang="en-US" altLang="ko-KR" dirty="0" smtClean="0">
                <a:latin typeface="+mj-lt"/>
              </a:rPr>
              <a:t>OpenStack (free)</a:t>
            </a:r>
            <a:endParaRPr lang="ko-KR" altLang="en-US" dirty="0" smtClean="0">
              <a:latin typeface="+mj-lt"/>
            </a:endParaRPr>
          </a:p>
          <a:p>
            <a:pPr lvl="1"/>
            <a:endParaRPr lang="en-US" altLang="ko-KR" sz="1600" dirty="0" smtClean="0">
              <a:latin typeface="+mj-lt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2775-8AFA-4C0E-ABB6-453B16820F48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44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Cloud Platform – I : MS’s </a:t>
            </a:r>
            <a:r>
              <a:rPr lang="en-US" altLang="ko-KR" dirty="0"/>
              <a:t>Azure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Pay-as-you-go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2775-8AFA-4C0E-ABB6-453B16820F48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760" y="1356967"/>
            <a:ext cx="8787920" cy="525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1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Cloud </a:t>
            </a:r>
            <a:r>
              <a:rPr lang="en-US" altLang="ko-KR" dirty="0"/>
              <a:t>Platform – </a:t>
            </a:r>
            <a:r>
              <a:rPr lang="en-US" altLang="ko-KR" dirty="0" smtClean="0"/>
              <a:t>II : SIEMENS’s </a:t>
            </a:r>
            <a:r>
              <a:rPr lang="en-US" altLang="ko-KR" dirty="0" err="1" smtClean="0"/>
              <a:t>MindSphere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2775-8AFA-4C0E-ABB6-453B16820F48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609" y="1254587"/>
            <a:ext cx="8394382" cy="487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5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IoT</a:t>
            </a:r>
            <a:r>
              <a:rPr lang="en-US" altLang="ko-KR" dirty="0"/>
              <a:t> Platform – </a:t>
            </a:r>
            <a:r>
              <a:rPr lang="en-US" altLang="ko-KR" dirty="0" smtClean="0"/>
              <a:t>I : KT </a:t>
            </a:r>
            <a:r>
              <a:rPr lang="en-US" altLang="ko-KR" dirty="0" err="1" smtClean="0"/>
              <a:t>IoT</a:t>
            </a:r>
            <a:r>
              <a:rPr lang="en-US" altLang="ko-KR" dirty="0" smtClean="0"/>
              <a:t> Makers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2775-8AFA-4C0E-ABB6-453B16820F48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040" y="1023815"/>
            <a:ext cx="6827519" cy="576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6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Reference Model for SLF Framework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Hadoop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2775-8AFA-4C0E-ABB6-453B16820F48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392" y="1368583"/>
            <a:ext cx="7966808" cy="498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5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IIoT</a:t>
            </a:r>
            <a:r>
              <a:rPr lang="en-US" altLang="ko-KR" dirty="0" smtClean="0"/>
              <a:t> Connectivity Framework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2775-8AFA-4C0E-ABB6-453B16820F48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414" y="1516696"/>
            <a:ext cx="8558335" cy="419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68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Break !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2775-8AFA-4C0E-ABB6-453B16820F48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80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What’s the Smart Factory ?</a:t>
            </a:r>
            <a:endParaRPr lang="ko-KR" altLang="en-US" dirty="0"/>
          </a:p>
        </p:txBody>
      </p:sp>
      <p:sp>
        <p:nvSpPr>
          <p:cNvPr id="31" name="슬라이드 번호 개체 틀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2775-8AFA-4C0E-ABB6-453B16820F48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26000" y="2621280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1889760" y="1836450"/>
            <a:ext cx="81686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(   ???     )</a:t>
            </a:r>
            <a:r>
              <a:rPr lang="en-US" altLang="ko-KR" sz="2000" b="1" dirty="0"/>
              <a:t> is a broad category of manufacturing that employs computer-integrated manufacturing, high levels of adaptability and rapid design changes, digital information technology, and more flexible technical workforce </a:t>
            </a:r>
            <a:r>
              <a:rPr lang="en-US" altLang="ko-KR" sz="2000" b="1" dirty="0" smtClean="0"/>
              <a:t>training.</a:t>
            </a:r>
            <a:endParaRPr lang="ko-KR" altLang="en-US" sz="2000" b="1" dirty="0"/>
          </a:p>
        </p:txBody>
      </p:sp>
      <p:sp>
        <p:nvSpPr>
          <p:cNvPr id="3" name="직사각형 2"/>
          <p:cNvSpPr/>
          <p:nvPr/>
        </p:nvSpPr>
        <p:spPr>
          <a:xfrm>
            <a:off x="1889760" y="3638957"/>
            <a:ext cx="800422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222222"/>
                </a:solidFill>
                <a:latin typeface="arial" panose="020B0604020202020204" pitchFamily="34" charset="0"/>
              </a:rPr>
              <a:t>A </a:t>
            </a:r>
            <a:r>
              <a:rPr lang="en-US" altLang="ko-KR" sz="2000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(        ???         )</a:t>
            </a:r>
            <a:r>
              <a:rPr lang="en-US" altLang="ko-KR" sz="2000" b="1" dirty="0">
                <a:solidFill>
                  <a:srgbClr val="222222"/>
                </a:solidFill>
                <a:latin typeface="arial" panose="020B0604020202020204" pitchFamily="34" charset="0"/>
              </a:rPr>
              <a:t> is a highly digitized and connected production facility that relies </a:t>
            </a:r>
            <a:r>
              <a:rPr lang="en-US" altLang="ko-KR" sz="2000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on smart </a:t>
            </a:r>
            <a:r>
              <a:rPr lang="en-US" altLang="ko-KR" sz="2000" b="1" dirty="0">
                <a:solidFill>
                  <a:srgbClr val="222222"/>
                </a:solidFill>
                <a:latin typeface="arial" panose="020B0604020202020204" pitchFamily="34" charset="0"/>
              </a:rPr>
              <a:t>manufacturing. Thought to be the so-called factory of the future and still in its infancy, the concept of the smart factory is considered an important outcome of the fourth industrial revolution, or </a:t>
            </a:r>
            <a:r>
              <a:rPr lang="en-US" altLang="ko-KR" sz="2000" b="1" dirty="0">
                <a:solidFill>
                  <a:srgbClr val="FF0000"/>
                </a:solidFill>
                <a:latin typeface="arial" panose="020B0604020202020204" pitchFamily="34" charset="0"/>
              </a:rPr>
              <a:t>Industry </a:t>
            </a:r>
            <a:r>
              <a:rPr lang="en-US" altLang="ko-KR" sz="2000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4.0</a:t>
            </a:r>
            <a:r>
              <a:rPr lang="en-US" altLang="ko-KR" sz="2000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23694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What’s the Smart Factory ?</a:t>
            </a:r>
            <a:endParaRPr lang="ko-KR" altLang="en-US" dirty="0"/>
          </a:p>
        </p:txBody>
      </p:sp>
      <p:sp>
        <p:nvSpPr>
          <p:cNvPr id="31" name="슬라이드 번호 개체 틀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2775-8AFA-4C0E-ABB6-453B16820F48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209364" y="3572400"/>
            <a:ext cx="815711" cy="4951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OT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76524" y="3572401"/>
            <a:ext cx="815711" cy="4951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A</a:t>
            </a:r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83068" y="2668981"/>
            <a:ext cx="815711" cy="4951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PT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57915" y="2668981"/>
            <a:ext cx="815711" cy="4951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ICT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903960" y="3550328"/>
            <a:ext cx="815711" cy="4951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</a:t>
            </a:r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51370" y="3549103"/>
            <a:ext cx="815711" cy="4951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IT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806635" y="1777988"/>
            <a:ext cx="815711" cy="4951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SF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22346" y="4923954"/>
            <a:ext cx="3173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High : Productivity, Quality</a:t>
            </a:r>
          </a:p>
          <a:p>
            <a:r>
              <a:rPr lang="en-US" altLang="ko-KR" b="1" dirty="0" smtClean="0"/>
              <a:t>Low  : Cost, Downtime</a:t>
            </a:r>
          </a:p>
        </p:txBody>
      </p:sp>
      <p:cxnSp>
        <p:nvCxnSpPr>
          <p:cNvPr id="16" name="꺾인 연결선 15"/>
          <p:cNvCxnSpPr>
            <a:stCxn id="14" idx="2"/>
            <a:endCxn id="10" idx="0"/>
          </p:cNvCxnSpPr>
          <p:nvPr/>
        </p:nvCxnSpPr>
        <p:spPr>
          <a:xfrm rot="5400000">
            <a:off x="4404774" y="1859264"/>
            <a:ext cx="395868" cy="1223567"/>
          </a:xfrm>
          <a:prstGeom prst="bentConnector3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14" idx="2"/>
            <a:endCxn id="11" idx="0"/>
          </p:cNvCxnSpPr>
          <p:nvPr/>
        </p:nvCxnSpPr>
        <p:spPr>
          <a:xfrm rot="16200000" flipH="1">
            <a:off x="5692197" y="1795407"/>
            <a:ext cx="395868" cy="1351280"/>
          </a:xfrm>
          <a:prstGeom prst="bentConnector3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10" idx="2"/>
            <a:endCxn id="9" idx="0"/>
          </p:cNvCxnSpPr>
          <p:nvPr/>
        </p:nvCxnSpPr>
        <p:spPr>
          <a:xfrm rot="5400000">
            <a:off x="3533505" y="3114981"/>
            <a:ext cx="408295" cy="506544"/>
          </a:xfrm>
          <a:prstGeom prst="bentConnector3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10" idx="2"/>
            <a:endCxn id="8" idx="0"/>
          </p:cNvCxnSpPr>
          <p:nvPr/>
        </p:nvCxnSpPr>
        <p:spPr>
          <a:xfrm rot="16200000" flipH="1">
            <a:off x="4099925" y="3055105"/>
            <a:ext cx="408294" cy="626296"/>
          </a:xfrm>
          <a:prstGeom prst="bentConnector3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13" idx="0"/>
            <a:endCxn id="11" idx="2"/>
          </p:cNvCxnSpPr>
          <p:nvPr/>
        </p:nvCxnSpPr>
        <p:spPr>
          <a:xfrm rot="5400000" flipH="1" flipV="1">
            <a:off x="6120000" y="3103333"/>
            <a:ext cx="384997" cy="506545"/>
          </a:xfrm>
          <a:prstGeom prst="bentConnector3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1" idx="2"/>
            <a:endCxn id="12" idx="0"/>
          </p:cNvCxnSpPr>
          <p:nvPr/>
        </p:nvCxnSpPr>
        <p:spPr>
          <a:xfrm rot="16200000" flipH="1">
            <a:off x="6745682" y="2984194"/>
            <a:ext cx="386222" cy="746045"/>
          </a:xfrm>
          <a:prstGeom prst="bentConnector3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184400" y="4948870"/>
            <a:ext cx="2294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Hyper-Connectivity</a:t>
            </a:r>
          </a:p>
          <a:p>
            <a:r>
              <a:rPr lang="en-US" altLang="ko-KR" b="1" dirty="0" smtClean="0"/>
              <a:t>Hyper-Intelligence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357120" y="4453745"/>
            <a:ext cx="1759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Technical Goal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96000" y="4427605"/>
            <a:ext cx="1704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Business Goal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558364" y="1185027"/>
            <a:ext cx="5814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Technical Collaboration for Optimal Manufacturing</a:t>
            </a:r>
          </a:p>
        </p:txBody>
      </p:sp>
    </p:spTree>
    <p:extLst>
      <p:ext uri="{BB962C8B-B14F-4D97-AF65-F5344CB8AC3E}">
        <p14:creationId xmlns:p14="http://schemas.microsoft.com/office/powerpoint/2010/main" val="175079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Revolution of Global Manufacturing System</a:t>
            </a:r>
            <a:endParaRPr lang="ko-KR" altLang="en-US" dirty="0"/>
          </a:p>
        </p:txBody>
      </p:sp>
      <p:sp>
        <p:nvSpPr>
          <p:cNvPr id="31" name="슬라이드 번호 개체 틀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2775-8AFA-4C0E-ABB6-453B16820F48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05" y="1381741"/>
            <a:ext cx="5572851" cy="35866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82309" y="5460718"/>
            <a:ext cx="7305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Challenge !</a:t>
            </a:r>
          </a:p>
          <a:p>
            <a:pPr algn="ctr"/>
            <a:r>
              <a:rPr lang="en-US" altLang="ko-KR" sz="1600" b="1" dirty="0" smtClean="0"/>
              <a:t>Cost of Personalized </a:t>
            </a:r>
            <a:r>
              <a:rPr lang="en-US" altLang="ko-KR" sz="1600" b="1" dirty="0"/>
              <a:t>P</a:t>
            </a:r>
            <a:r>
              <a:rPr lang="en-US" altLang="ko-KR" sz="1600" b="1" dirty="0" smtClean="0"/>
              <a:t>roduction </a:t>
            </a:r>
            <a:r>
              <a:rPr lang="en-US" altLang="ko-KR" sz="16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≅</a:t>
            </a:r>
            <a:r>
              <a:rPr lang="en-US" altLang="ko-KR" sz="1600" b="1" dirty="0" smtClean="0"/>
              <a:t> Cost of Mass Production</a:t>
            </a:r>
            <a:endParaRPr lang="ko-KR" altLang="en-US" sz="1600" b="1" dirty="0"/>
          </a:p>
        </p:txBody>
      </p:sp>
      <p:sp>
        <p:nvSpPr>
          <p:cNvPr id="8" name="타원 7"/>
          <p:cNvSpPr/>
          <p:nvPr/>
        </p:nvSpPr>
        <p:spPr>
          <a:xfrm>
            <a:off x="5897880" y="2589456"/>
            <a:ext cx="1211580" cy="6553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 smtClean="0"/>
          </a:p>
        </p:txBody>
      </p:sp>
      <p:sp>
        <p:nvSpPr>
          <p:cNvPr id="12" name="타원 11"/>
          <p:cNvSpPr/>
          <p:nvPr/>
        </p:nvSpPr>
        <p:spPr>
          <a:xfrm>
            <a:off x="7040880" y="3244776"/>
            <a:ext cx="1369276" cy="8195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1258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Smart Factory ?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1571888" y="4194410"/>
            <a:ext cx="1619794" cy="53429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C00000"/>
                </a:solidFill>
              </a:rPr>
              <a:t>Machinery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71888" y="3243393"/>
            <a:ext cx="1619794" cy="51360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rgbClr val="C00000"/>
                </a:solidFill>
              </a:rPr>
              <a:t>Connection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571889" y="2354142"/>
            <a:ext cx="1619794" cy="4951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rgbClr val="C00000"/>
                </a:solidFill>
              </a:rPr>
              <a:t>Analytics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cxnSp>
        <p:nvCxnSpPr>
          <p:cNvPr id="36" name="직선 화살표 연결선 35"/>
          <p:cNvCxnSpPr>
            <a:stCxn id="31" idx="0"/>
            <a:endCxn id="33" idx="2"/>
          </p:cNvCxnSpPr>
          <p:nvPr/>
        </p:nvCxnSpPr>
        <p:spPr>
          <a:xfrm flipV="1">
            <a:off x="2381785" y="3756997"/>
            <a:ext cx="0" cy="437413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33" idx="0"/>
            <a:endCxn id="34" idx="2"/>
          </p:cNvCxnSpPr>
          <p:nvPr/>
        </p:nvCxnSpPr>
        <p:spPr>
          <a:xfrm flipV="1">
            <a:off x="2381785" y="2849267"/>
            <a:ext cx="1" cy="394126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080511" y="1345230"/>
            <a:ext cx="3718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Conventional </a:t>
            </a:r>
          </a:p>
          <a:p>
            <a:pPr algn="ctr"/>
            <a:r>
              <a:rPr lang="en-US" altLang="ko-KR" sz="1600" b="1" dirty="0" smtClean="0"/>
              <a:t>Automated Production Line</a:t>
            </a:r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2775-8AFA-4C0E-ABB6-453B16820F48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3339587" y="2606546"/>
            <a:ext cx="15765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Reporting/Logging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451649" y="3503568"/>
            <a:ext cx="14394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Fieldbus/Internet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343413" y="2354142"/>
            <a:ext cx="827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Statistics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382065" y="4163939"/>
            <a:ext cx="990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Specialized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382067" y="3240069"/>
            <a:ext cx="1630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Closed Connectivity</a:t>
            </a:r>
          </a:p>
        </p:txBody>
      </p:sp>
      <p:cxnSp>
        <p:nvCxnSpPr>
          <p:cNvPr id="44" name="직선 화살표 연결선 43"/>
          <p:cNvCxnSpPr/>
          <p:nvPr/>
        </p:nvCxnSpPr>
        <p:spPr>
          <a:xfrm flipV="1">
            <a:off x="1402069" y="2354142"/>
            <a:ext cx="0" cy="2374558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830823" y="4921194"/>
            <a:ext cx="1142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Uni</a:t>
            </a: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-direction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08130" y="4461555"/>
            <a:ext cx="599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Servo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741127" y="1289401"/>
            <a:ext cx="1554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Smart Factory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7008824" y="4632080"/>
            <a:ext cx="1619794" cy="53429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C00000"/>
                </a:solidFill>
              </a:rPr>
              <a:t>Machinery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008824" y="3715481"/>
            <a:ext cx="1619794" cy="52079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C00000"/>
                </a:solidFill>
              </a:rPr>
              <a:t>Digitalization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008824" y="2819256"/>
            <a:ext cx="1619794" cy="51360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rgbClr val="C00000"/>
                </a:solidFill>
              </a:rPr>
              <a:t>Connection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008825" y="1930005"/>
            <a:ext cx="1619794" cy="4951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rgbClr val="C00000"/>
                </a:solidFill>
              </a:rPr>
              <a:t>Intelligence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cxnSp>
        <p:nvCxnSpPr>
          <p:cNvPr id="25" name="직선 화살표 연결선 24"/>
          <p:cNvCxnSpPr>
            <a:stCxn id="20" idx="0"/>
            <a:endCxn id="22" idx="2"/>
          </p:cNvCxnSpPr>
          <p:nvPr/>
        </p:nvCxnSpPr>
        <p:spPr>
          <a:xfrm flipV="1">
            <a:off x="7818721" y="4236271"/>
            <a:ext cx="0" cy="395809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22" idx="0"/>
            <a:endCxn id="23" idx="2"/>
          </p:cNvCxnSpPr>
          <p:nvPr/>
        </p:nvCxnSpPr>
        <p:spPr>
          <a:xfrm flipV="1">
            <a:off x="7818721" y="3332860"/>
            <a:ext cx="0" cy="382621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3" idx="0"/>
            <a:endCxn id="24" idx="2"/>
          </p:cNvCxnSpPr>
          <p:nvPr/>
        </p:nvCxnSpPr>
        <p:spPr>
          <a:xfrm flipV="1">
            <a:off x="7818721" y="2425130"/>
            <a:ext cx="1" cy="394126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842346" y="2141149"/>
            <a:ext cx="23718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Data Mining/Data Warehouse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849776" y="3968142"/>
            <a:ext cx="1834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Embedded System, DT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798435" y="1912392"/>
            <a:ext cx="1721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+Prediction/Decision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856400" y="4632080"/>
            <a:ext cx="878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Flexibility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798435" y="2766655"/>
            <a:ext cx="15392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Open Connectivity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849776" y="3696749"/>
            <a:ext cx="16416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Sensing/Monitoring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008824" y="5306745"/>
            <a:ext cx="1881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Self-Reconfigurable, Self-Repairable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849776" y="3041683"/>
            <a:ext cx="1717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IIoT</a:t>
            </a: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/IE, OPC-UA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870454" y="4903473"/>
            <a:ext cx="28098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Reconfigurable/Collaborative Robot</a:t>
            </a:r>
          </a:p>
        </p:txBody>
      </p:sp>
      <p:cxnSp>
        <p:nvCxnSpPr>
          <p:cNvPr id="42" name="직선 연결선 41"/>
          <p:cNvCxnSpPr>
            <a:stCxn id="24" idx="1"/>
          </p:cNvCxnSpPr>
          <p:nvPr/>
        </p:nvCxnSpPr>
        <p:spPr>
          <a:xfrm flipH="1" flipV="1">
            <a:off x="6545858" y="2177567"/>
            <a:ext cx="462967" cy="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H="1">
            <a:off x="6533947" y="2189391"/>
            <a:ext cx="11911" cy="271968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>
            <a:endCxn id="20" idx="1"/>
          </p:cNvCxnSpPr>
          <p:nvPr/>
        </p:nvCxnSpPr>
        <p:spPr>
          <a:xfrm>
            <a:off x="6545858" y="4899225"/>
            <a:ext cx="462966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자유형 5"/>
          <p:cNvSpPr/>
          <p:nvPr/>
        </p:nvSpPr>
        <p:spPr>
          <a:xfrm>
            <a:off x="6728024" y="2369815"/>
            <a:ext cx="718050" cy="2354585"/>
          </a:xfrm>
          <a:custGeom>
            <a:avLst/>
            <a:gdLst>
              <a:gd name="connsiteX0" fmla="*/ 465256 w 718050"/>
              <a:gd name="connsiteY0" fmla="*/ 2308865 h 2354585"/>
              <a:gd name="connsiteX1" fmla="*/ 503356 w 718050"/>
              <a:gd name="connsiteY1" fmla="*/ 2194565 h 2354585"/>
              <a:gd name="connsiteX2" fmla="*/ 716716 w 718050"/>
              <a:gd name="connsiteY2" fmla="*/ 1234445 h 2354585"/>
              <a:gd name="connsiteX3" fmla="*/ 389056 w 718050"/>
              <a:gd name="connsiteY3" fmla="*/ 5 h 2354585"/>
              <a:gd name="connsiteX4" fmla="*/ 436 w 718050"/>
              <a:gd name="connsiteY4" fmla="*/ 1249685 h 2354585"/>
              <a:gd name="connsiteX5" fmla="*/ 328096 w 718050"/>
              <a:gd name="connsiteY5" fmla="*/ 2354585 h 2354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8050" h="2354585">
                <a:moveTo>
                  <a:pt x="465256" y="2308865"/>
                </a:moveTo>
                <a:cubicBezTo>
                  <a:pt x="463351" y="2341250"/>
                  <a:pt x="461446" y="2373635"/>
                  <a:pt x="503356" y="2194565"/>
                </a:cubicBezTo>
                <a:cubicBezTo>
                  <a:pt x="545266" y="2015495"/>
                  <a:pt x="735766" y="1600205"/>
                  <a:pt x="716716" y="1234445"/>
                </a:cubicBezTo>
                <a:cubicBezTo>
                  <a:pt x="697666" y="868685"/>
                  <a:pt x="508436" y="-2535"/>
                  <a:pt x="389056" y="5"/>
                </a:cubicBezTo>
                <a:cubicBezTo>
                  <a:pt x="269676" y="2545"/>
                  <a:pt x="10596" y="857255"/>
                  <a:pt x="436" y="1249685"/>
                </a:cubicBezTo>
                <a:cubicBezTo>
                  <a:pt x="-9724" y="1642115"/>
                  <a:pt x="159186" y="1998350"/>
                  <a:pt x="328096" y="2354585"/>
                </a:cubicBez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5764455" y="2455921"/>
            <a:ext cx="55216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6316623" y="2455921"/>
            <a:ext cx="551801" cy="480024"/>
          </a:xfrm>
          <a:prstGeom prst="straightConnector1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464357" y="2169876"/>
            <a:ext cx="9584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CQO-cycle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422760" y="6301176"/>
            <a:ext cx="276870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DT : Digital Transformation</a:t>
            </a:r>
          </a:p>
          <a:p>
            <a: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CQO : Continuous Quality Optimization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467376" y="6301922"/>
            <a:ext cx="168347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IIoT</a:t>
            </a:r>
            <a: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: Industrial </a:t>
            </a:r>
            <a:r>
              <a:rPr lang="en-US" altLang="ko-KR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IoT</a:t>
            </a:r>
            <a:endParaRPr lang="en-US" altLang="ko-KR" sz="105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IE : Industrial Ethernet</a:t>
            </a:r>
          </a:p>
        </p:txBody>
      </p:sp>
    </p:spTree>
    <p:extLst>
      <p:ext uri="{BB962C8B-B14F-4D97-AF65-F5344CB8AC3E}">
        <p14:creationId xmlns:p14="http://schemas.microsoft.com/office/powerpoint/2010/main" val="256347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Smart Factory vs. Automated Line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Flexibility &amp; Autonomy</a:t>
            </a:r>
          </a:p>
          <a:p>
            <a:pPr lvl="1"/>
            <a:r>
              <a:rPr lang="en-US" altLang="ko-KR" dirty="0" smtClean="0"/>
              <a:t>Self-reconfigurable</a:t>
            </a:r>
          </a:p>
          <a:p>
            <a:pPr lvl="1"/>
            <a:r>
              <a:rPr lang="en-US" altLang="ko-KR" dirty="0" smtClean="0"/>
              <a:t>Self-repairable</a:t>
            </a:r>
          </a:p>
          <a:p>
            <a:pPr lvl="1"/>
            <a:r>
              <a:rPr lang="en-US" altLang="ko-KR" dirty="0" smtClean="0"/>
              <a:t>Self-adjustable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Open control loop vs. Closed control loop</a:t>
            </a:r>
          </a:p>
          <a:p>
            <a:pPr lvl="1"/>
            <a:r>
              <a:rPr lang="en-US" altLang="ko-KR" dirty="0" smtClean="0"/>
              <a:t>Feedback system with intelligence</a:t>
            </a:r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Wide coverage of supervisory control</a:t>
            </a:r>
          </a:p>
          <a:p>
            <a:pPr lvl="1"/>
            <a:r>
              <a:rPr lang="en-US" altLang="ko-KR" dirty="0" smtClean="0"/>
              <a:t>Remote monitoring</a:t>
            </a:r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Intelligence for decision making</a:t>
            </a:r>
          </a:p>
          <a:p>
            <a:pPr lvl="1"/>
            <a:r>
              <a:rPr lang="en-US" altLang="ko-KR" dirty="0" smtClean="0"/>
              <a:t>Data warehouse</a:t>
            </a:r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2775-8AFA-4C0E-ABB6-453B16820F48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29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chemeClr val="tx1">
              <a:lumMod val="50000"/>
              <a:lumOff val="50000"/>
            </a:schemeClr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8576</TotalTime>
  <Words>1855</Words>
  <Application>Microsoft Office PowerPoint</Application>
  <PresentationFormat>와이드스크린</PresentationFormat>
  <Paragraphs>670</Paragraphs>
  <Slides>48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6" baseType="lpstr">
      <vt:lpstr>맑은 고딕</vt:lpstr>
      <vt:lpstr>바탕</vt:lpstr>
      <vt:lpstr>Arial</vt:lpstr>
      <vt:lpstr>Arial</vt:lpstr>
      <vt:lpstr>Cambria</vt:lpstr>
      <vt:lpstr>Times New Roman</vt:lpstr>
      <vt:lpstr>Wingdings</vt:lpstr>
      <vt:lpstr>Office 테마</vt:lpstr>
      <vt:lpstr>IoT  of Smart Learning Factory</vt:lpstr>
      <vt:lpstr>Syllabus of IoT Course </vt:lpstr>
      <vt:lpstr>Technical Overview of Smart Factory</vt:lpstr>
      <vt:lpstr>What’s the Smart Factory ?</vt:lpstr>
      <vt:lpstr>What’s the Smart Factory ?</vt:lpstr>
      <vt:lpstr>What’s the Smart Factory ?</vt:lpstr>
      <vt:lpstr>Revolution of Global Manufacturing System</vt:lpstr>
      <vt:lpstr>Smart Factory ?</vt:lpstr>
      <vt:lpstr>Smart Factory vs. Automated Line</vt:lpstr>
      <vt:lpstr>View of Product Lifecycle</vt:lpstr>
      <vt:lpstr>View of Control Aspects</vt:lpstr>
      <vt:lpstr>Smart Factory ?</vt:lpstr>
      <vt:lpstr>Reference Model for Smart Factory</vt:lpstr>
      <vt:lpstr>Key Technologies of Smart Factory</vt:lpstr>
      <vt:lpstr>Gartner’s Hype Cycle</vt:lpstr>
      <vt:lpstr>Competency Model of “Industrie 4.0” Employees</vt:lpstr>
      <vt:lpstr>Reference Sites of Smart Factory (Oversea)</vt:lpstr>
      <vt:lpstr>Reference Sites of Smart Factory (Domestic)</vt:lpstr>
      <vt:lpstr>Introduction to K-Factory</vt:lpstr>
      <vt:lpstr>K-Factory ?</vt:lpstr>
      <vt:lpstr>Roles of K-Factory</vt:lpstr>
      <vt:lpstr>Features of K-Factory</vt:lpstr>
      <vt:lpstr>Horizontal View of K-Factory</vt:lpstr>
      <vt:lpstr>Configuration of K-Factory</vt:lpstr>
      <vt:lpstr>Vertical View of K-Factory</vt:lpstr>
      <vt:lpstr>Statistics of K-Factory</vt:lpstr>
      <vt:lpstr>Personalized Production</vt:lpstr>
      <vt:lpstr>Personalized Production</vt:lpstr>
      <vt:lpstr>Personalized Production in K-Factory</vt:lpstr>
      <vt:lpstr>5G-based K-Factory</vt:lpstr>
      <vt:lpstr>5G-based K-Factory</vt:lpstr>
      <vt:lpstr>Curriculum of K-Factory</vt:lpstr>
      <vt:lpstr>IoT of K-Factory</vt:lpstr>
      <vt:lpstr>IoT Services of K-Factory</vt:lpstr>
      <vt:lpstr>Realtime Data Collection of K-Factory</vt:lpstr>
      <vt:lpstr>Services of RMS </vt:lpstr>
      <vt:lpstr>Monitoring Targets of RMS</vt:lpstr>
      <vt:lpstr>Real-time Monitoring System</vt:lpstr>
      <vt:lpstr>Realtime Monitoring Configuration - Servo</vt:lpstr>
      <vt:lpstr>Commercial RMS</vt:lpstr>
      <vt:lpstr>Why Cloud ?</vt:lpstr>
      <vt:lpstr>Public Cloud Services</vt:lpstr>
      <vt:lpstr>Cloud Platform – I : MS’s Azure</vt:lpstr>
      <vt:lpstr>Cloud Platform – II : SIEMENS’s MindSphere</vt:lpstr>
      <vt:lpstr>IoT Platform – I : KT IoT Makers</vt:lpstr>
      <vt:lpstr>Reference Model for SLF Framework </vt:lpstr>
      <vt:lpstr>IIoT Connectivity Framework</vt:lpstr>
      <vt:lpstr>Break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Seungryeol Yoo</dc:creator>
  <cp:lastModifiedBy>jang</cp:lastModifiedBy>
  <cp:revision>574</cp:revision>
  <cp:lastPrinted>2018-09-06T02:04:17Z</cp:lastPrinted>
  <dcterms:created xsi:type="dcterms:W3CDTF">2017-04-28T04:49:28Z</dcterms:created>
  <dcterms:modified xsi:type="dcterms:W3CDTF">2019-08-20T21:24:42Z</dcterms:modified>
</cp:coreProperties>
</file>